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handoutMasterIdLst>
    <p:handoutMasterId r:id="rId19"/>
  </p:handoutMasterIdLst>
  <p:sldIdLst>
    <p:sldId id="257" r:id="rId5"/>
    <p:sldId id="258" r:id="rId6"/>
    <p:sldId id="278" r:id="rId7"/>
    <p:sldId id="279" r:id="rId8"/>
    <p:sldId id="269" r:id="rId9"/>
    <p:sldId id="270" r:id="rId10"/>
    <p:sldId id="280" r:id="rId11"/>
    <p:sldId id="274" r:id="rId12"/>
    <p:sldId id="275" r:id="rId13"/>
    <p:sldId id="281" r:id="rId14"/>
    <p:sldId id="277" r:id="rId15"/>
    <p:sldId id="276" r:id="rId16"/>
    <p:sldId id="273" r:id="rId17"/>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0B6"/>
    <a:srgbClr val="007378"/>
    <a:srgbClr val="B9A9BB"/>
    <a:srgbClr val="043673"/>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1F24F-E7AA-49E1-A8C1-3EEBAAEA9801}" v="45" dt="2023-05-09T17:38:14.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9" autoAdjust="0"/>
    <p:restoredTop sz="96247" autoAdjust="0"/>
  </p:normalViewPr>
  <p:slideViewPr>
    <p:cSldViewPr snapToGrid="0" snapToObjects="1">
      <p:cViewPr varScale="1">
        <p:scale>
          <a:sx n="93" d="100"/>
          <a:sy n="93" d="100"/>
        </p:scale>
        <p:origin x="804" y="9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53" d="100"/>
          <a:sy n="53" d="100"/>
        </p:scale>
        <p:origin x="24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81E589-EC7A-4704-9074-FD8072A1B0B1}" type="datetimeFigureOut">
              <a:rPr lang="en-US" smtClean="0"/>
              <a:t>9/27/2024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C06819-073C-45A6-AA11-1CEE2B83F4FA}" type="slidenum">
              <a:rPr lang="en-US" smtClean="0"/>
              <a:t>‹#›</a:t>
            </a:fld>
            <a:endParaRPr lang="en-US"/>
          </a:p>
        </p:txBody>
      </p:sp>
    </p:spTree>
    <p:extLst>
      <p:ext uri="{BB962C8B-B14F-4D97-AF65-F5344CB8AC3E}">
        <p14:creationId xmlns:p14="http://schemas.microsoft.com/office/powerpoint/2010/main" val="3483390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18D02-D30F-0C47-9F51-723697953D1C}" type="datetimeFigureOut">
              <a:rPr lang="en-US" smtClean="0"/>
              <a:t>9/27/2024</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1FC5D-128A-1244-8646-24DEC241ECAE}" type="slidenum">
              <a:rPr lang="en-US" smtClean="0"/>
              <a:t>‹#›</a:t>
            </a:fld>
            <a:endParaRPr lang="en-US"/>
          </a:p>
        </p:txBody>
      </p:sp>
    </p:spTree>
    <p:extLst>
      <p:ext uri="{BB962C8B-B14F-4D97-AF65-F5344CB8AC3E}">
        <p14:creationId xmlns:p14="http://schemas.microsoft.com/office/powerpoint/2010/main" val="355349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D47E48-734B-DF21-F40B-EB79A2F03BCA}"/>
              </a:ext>
            </a:extLst>
          </p:cNvPr>
          <p:cNvPicPr>
            <a:picLocks noChangeAspect="1"/>
          </p:cNvPicPr>
          <p:nvPr userDrawn="1"/>
        </p:nvPicPr>
        <p:blipFill>
          <a:blip r:embed="rId2"/>
          <a:stretch>
            <a:fillRect/>
          </a:stretch>
        </p:blipFill>
        <p:spPr>
          <a:xfrm>
            <a:off x="0" y="5820955"/>
            <a:ext cx="10058400" cy="1135626"/>
          </a:xfrm>
          <a:prstGeom prst="rect">
            <a:avLst/>
          </a:prstGeom>
        </p:spPr>
      </p:pic>
      <p:sp>
        <p:nvSpPr>
          <p:cNvPr id="3" name="Subtitle 2">
            <a:extLst>
              <a:ext uri="{FF2B5EF4-FFF2-40B4-BE49-F238E27FC236}">
                <a16:creationId xmlns:a16="http://schemas.microsoft.com/office/drawing/2014/main" id="{E8496E78-A59C-6B46-957C-2AAED916FC34}"/>
              </a:ext>
            </a:extLst>
          </p:cNvPr>
          <p:cNvSpPr>
            <a:spLocks noGrp="1"/>
          </p:cNvSpPr>
          <p:nvPr>
            <p:ph type="subTitle" idx="1" hasCustomPrompt="1"/>
          </p:nvPr>
        </p:nvSpPr>
        <p:spPr>
          <a:xfrm>
            <a:off x="324854" y="3189813"/>
            <a:ext cx="9408693" cy="982091"/>
          </a:xfrm>
        </p:spPr>
        <p:txBody>
          <a:bodyPr>
            <a:normAutofit/>
          </a:bodyPr>
          <a:lstStyle>
            <a:lvl1pPr marL="0" indent="0" algn="l">
              <a:buNone/>
              <a:defRPr sz="2400">
                <a:solidFill>
                  <a:schemeClr val="tx1"/>
                </a:solidFill>
                <a:latin typeface="Gill Sans MT" panose="020B0502020104020203" pitchFamily="34" charset="77"/>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dirty="0"/>
              <a:t>Click to edit master subtitle style</a:t>
            </a:r>
          </a:p>
        </p:txBody>
      </p:sp>
      <p:sp>
        <p:nvSpPr>
          <p:cNvPr id="6" name="Subtitle 2">
            <a:extLst>
              <a:ext uri="{FF2B5EF4-FFF2-40B4-BE49-F238E27FC236}">
                <a16:creationId xmlns:a16="http://schemas.microsoft.com/office/drawing/2014/main" id="{3D98BD55-45BF-917C-3A88-D615222699DD}"/>
              </a:ext>
            </a:extLst>
          </p:cNvPr>
          <p:cNvSpPr txBox="1">
            <a:spLocks/>
          </p:cNvSpPr>
          <p:nvPr userDrawn="1"/>
        </p:nvSpPr>
        <p:spPr>
          <a:xfrm>
            <a:off x="323246" y="6349990"/>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endParaRPr lang="en-US" dirty="0">
              <a:solidFill>
                <a:schemeClr val="bg1"/>
              </a:solidFill>
            </a:endParaRPr>
          </a:p>
        </p:txBody>
      </p:sp>
      <p:sp>
        <p:nvSpPr>
          <p:cNvPr id="7" name="Title Placeholder 1">
            <a:extLst>
              <a:ext uri="{FF2B5EF4-FFF2-40B4-BE49-F238E27FC236}">
                <a16:creationId xmlns:a16="http://schemas.microsoft.com/office/drawing/2014/main" id="{74BE0478-CF0E-9DB6-65B2-5F658840678C}"/>
              </a:ext>
            </a:extLst>
          </p:cNvPr>
          <p:cNvSpPr>
            <a:spLocks noGrp="1"/>
          </p:cNvSpPr>
          <p:nvPr>
            <p:ph type="title" hasCustomPrompt="1"/>
          </p:nvPr>
        </p:nvSpPr>
        <p:spPr>
          <a:xfrm>
            <a:off x="324854" y="2109099"/>
            <a:ext cx="7140362" cy="1080714"/>
          </a:xfrm>
          <a:prstGeom prst="rect">
            <a:avLst/>
          </a:prstGeom>
        </p:spPr>
        <p:txBody>
          <a:bodyPr vert="horz" lIns="0" tIns="45720" rIns="0" bIns="45720" rtlCol="0" anchor="t">
            <a:normAutofit/>
          </a:bodyPr>
          <a:lstStyle>
            <a:lvl1pPr>
              <a:defRPr sz="4800" b="1"/>
            </a:lvl1pPr>
          </a:lstStyle>
          <a:p>
            <a:r>
              <a:rPr lang="en-US" dirty="0"/>
              <a:t>Title here</a:t>
            </a:r>
          </a:p>
        </p:txBody>
      </p:sp>
      <p:sp>
        <p:nvSpPr>
          <p:cNvPr id="8" name="Date Placeholder 3">
            <a:extLst>
              <a:ext uri="{FF2B5EF4-FFF2-40B4-BE49-F238E27FC236}">
                <a16:creationId xmlns:a16="http://schemas.microsoft.com/office/drawing/2014/main" id="{A8043F1F-1A44-284C-B98C-28865FDDD3E6}"/>
              </a:ext>
            </a:extLst>
          </p:cNvPr>
          <p:cNvSpPr>
            <a:spLocks noGrp="1"/>
          </p:cNvSpPr>
          <p:nvPr>
            <p:ph type="dt" sz="half" idx="10"/>
          </p:nvPr>
        </p:nvSpPr>
        <p:spPr>
          <a:xfrm>
            <a:off x="262862" y="7264339"/>
            <a:ext cx="2497416" cy="413808"/>
          </a:xfrm>
          <a:prstGeom prst="rect">
            <a:avLst/>
          </a:prstGeom>
        </p:spPr>
        <p:txBody>
          <a:bodyPr/>
          <a:lstStyle>
            <a:lvl1pPr>
              <a:defRPr sz="1400">
                <a:solidFill>
                  <a:schemeClr val="tx1"/>
                </a:solidFill>
              </a:defRPr>
            </a:lvl1pPr>
          </a:lstStyle>
          <a:p>
            <a:fld id="{FBEE9B9C-86C9-4A1D-9FC7-946F055F473C}" type="datetime4">
              <a:rPr lang="en-US" smtClean="0"/>
              <a:pPr/>
              <a:t>September 27, 2024</a:t>
            </a:fld>
            <a:endParaRPr lang="en-US" dirty="0"/>
          </a:p>
        </p:txBody>
      </p:sp>
      <p:sp>
        <p:nvSpPr>
          <p:cNvPr id="10" name="Subtitle 2">
            <a:extLst>
              <a:ext uri="{FF2B5EF4-FFF2-40B4-BE49-F238E27FC236}">
                <a16:creationId xmlns:a16="http://schemas.microsoft.com/office/drawing/2014/main" id="{3D98BD55-45BF-917C-3A88-D615222699DD}"/>
              </a:ext>
            </a:extLst>
          </p:cNvPr>
          <p:cNvSpPr txBox="1">
            <a:spLocks/>
          </p:cNvSpPr>
          <p:nvPr userDrawn="1"/>
        </p:nvSpPr>
        <p:spPr>
          <a:xfrm>
            <a:off x="324854" y="6345676"/>
            <a:ext cx="9469077"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r>
              <a:rPr lang="en-US" sz="2400" dirty="0">
                <a:solidFill>
                  <a:schemeClr val="bg1"/>
                </a:solidFill>
              </a:rPr>
              <a:t>Employer Health Programs</a:t>
            </a:r>
          </a:p>
        </p:txBody>
      </p:sp>
    </p:spTree>
    <p:extLst>
      <p:ext uri="{BB962C8B-B14F-4D97-AF65-F5344CB8AC3E}">
        <p14:creationId xmlns:p14="http://schemas.microsoft.com/office/powerpoint/2010/main" val="160277749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336884" y="1469986"/>
            <a:ext cx="9396663" cy="5302731"/>
          </a:xfrm>
        </p:spPr>
        <p:txBody>
          <a:bodyPr vert="eaVert" tIns="0" bIns="0"/>
          <a:lstStyle/>
          <a:p>
            <a:pPr lvl="0"/>
            <a:r>
              <a:rPr lang="en-US" dirty="0"/>
              <a:t>Click to edit Master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29E941C3-4272-0049-B2CF-977CA107183E}"/>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960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58200" y="1179092"/>
            <a:ext cx="1263315" cy="5640990"/>
          </a:xfrm>
        </p:spPr>
        <p:txBody>
          <a:bodyPr vert="eaVert" lIns="0" tIns="0" rIns="0" bIns="0"/>
          <a:lstStyle/>
          <a:p>
            <a:r>
              <a:rPr lang="en-US"/>
              <a:t>Click to edit Master title style</a:t>
            </a:r>
            <a:endParaRPr lang="en-US" dirty="0"/>
          </a:p>
        </p:txBody>
      </p:sp>
      <p:sp>
        <p:nvSpPr>
          <p:cNvPr id="3" name="Vertical Text Placeholder 2"/>
          <p:cNvSpPr>
            <a:spLocks noGrp="1"/>
          </p:cNvSpPr>
          <p:nvPr>
            <p:ph type="body" orient="vert" idx="1"/>
          </p:nvPr>
        </p:nvSpPr>
        <p:spPr>
          <a:xfrm>
            <a:off x="449341" y="1179092"/>
            <a:ext cx="7981600" cy="5640989"/>
          </a:xfrm>
        </p:spPr>
        <p:txBody>
          <a:bodyPr vert="eaVert"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33484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324853" y="2755232"/>
            <a:ext cx="9408694" cy="1222726"/>
          </a:xfrm>
        </p:spPr>
        <p:txBody>
          <a:bodyPr lIns="0" anchor="t">
            <a:normAutofit/>
          </a:bodyPr>
          <a:lstStyle>
            <a:lvl1pPr algn="l">
              <a:defRPr sz="5000" b="0" i="0">
                <a:solidFill>
                  <a:srgbClr val="043673"/>
                </a:solidFill>
                <a:latin typeface="Gill Sans MT" panose="020B0502020104020203" pitchFamily="34" charset="77"/>
              </a:defRPr>
            </a:lvl1pPr>
          </a:lstStyle>
          <a:p>
            <a:r>
              <a:rPr lang="en-US"/>
              <a:t>Click to edit Master title style</a:t>
            </a:r>
            <a:endParaRPr lang="en-US" dirty="0"/>
          </a:p>
        </p:txBody>
      </p:sp>
      <p:sp>
        <p:nvSpPr>
          <p:cNvPr id="3" name="Subtitle 2"/>
          <p:cNvSpPr>
            <a:spLocks noGrp="1"/>
          </p:cNvSpPr>
          <p:nvPr>
            <p:ph type="subTitle" idx="1"/>
          </p:nvPr>
        </p:nvSpPr>
        <p:spPr>
          <a:xfrm>
            <a:off x="324852" y="4012860"/>
            <a:ext cx="9408694" cy="826574"/>
          </a:xfrm>
        </p:spPr>
        <p:txBody>
          <a:bodyPr>
            <a:normAutofit/>
          </a:bodyPr>
          <a:lstStyle>
            <a:lvl1pPr marL="0" indent="0" algn="l">
              <a:buNone/>
              <a:defRPr sz="2400" b="0" i="0">
                <a:solidFill>
                  <a:schemeClr val="tx1"/>
                </a:solidFill>
                <a:latin typeface="Gill Sans MT" panose="020B0502020104020203" pitchFamily="34" charset="77"/>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4B8A1535-E296-5340-B697-93D76AB8AD96}"/>
              </a:ext>
            </a:extLst>
          </p:cNvPr>
          <p:cNvSpPr/>
          <p:nvPr userDrawn="1"/>
        </p:nvSpPr>
        <p:spPr>
          <a:xfrm>
            <a:off x="0" y="6500388"/>
            <a:ext cx="10058400" cy="1296999"/>
          </a:xfrm>
          <a:prstGeom prst="rect">
            <a:avLst/>
          </a:prstGeom>
          <a:solidFill>
            <a:srgbClr val="04367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p>
        </p:txBody>
      </p:sp>
    </p:spTree>
    <p:extLst>
      <p:ext uri="{BB962C8B-B14F-4D97-AF65-F5344CB8AC3E}">
        <p14:creationId xmlns:p14="http://schemas.microsoft.com/office/powerpoint/2010/main" val="22768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884" y="1507303"/>
            <a:ext cx="9396663" cy="4874305"/>
          </a:xfrm>
        </p:spPr>
        <p:txBody>
          <a:bodyPr/>
          <a:lstStyle>
            <a:lvl1pPr>
              <a:buClr>
                <a:srgbClr val="043673"/>
              </a:buClr>
              <a:defRPr/>
            </a:lvl1pPr>
            <a:lvl2pPr>
              <a:buClr>
                <a:srgbClr val="043673"/>
              </a:buClr>
              <a:defRPr lang="en-US" dirty="0" smtClean="0"/>
            </a:lvl2pPr>
            <a:lvl3pPr>
              <a:buClr>
                <a:srgbClr val="043673"/>
              </a:buClr>
              <a:defRPr/>
            </a:lvl3pPr>
            <a:lvl4pPr>
              <a:buClr>
                <a:srgbClr val="043673"/>
              </a:buClr>
              <a:defRPr/>
            </a:lvl4pPr>
            <a:lvl5pPr>
              <a:buClr>
                <a:srgbClr val="043673"/>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91F32255-DEEE-244B-9F39-EBF6577DE649}"/>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92755451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84" y="4042611"/>
            <a:ext cx="9396663" cy="935689"/>
          </a:xfrm>
        </p:spPr>
        <p:txBody>
          <a:bodyPr anchor="b">
            <a:norm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336884" y="5008886"/>
            <a:ext cx="9396663" cy="1700212"/>
          </a:xfrm>
        </p:spPr>
        <p:txBody>
          <a:bodyPr>
            <a:normAutofit/>
          </a:bodyPr>
          <a:lstStyle>
            <a:lvl1pPr marL="0" indent="0">
              <a:buNone/>
              <a:defRPr sz="240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6644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6884" y="1512920"/>
            <a:ext cx="4629451" cy="5084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7338" y="1512920"/>
            <a:ext cx="4576209" cy="5084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C595FAFB-4DD6-E14A-AB6E-52FBD2381703}"/>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56112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6884" y="1513607"/>
            <a:ext cx="4611116" cy="704005"/>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324854" y="2378356"/>
            <a:ext cx="4611116" cy="4253936"/>
          </a:xfrm>
        </p:spPr>
        <p:txBody>
          <a:bodyPr/>
          <a:lstStyle>
            <a:lvl4pPr>
              <a:defRPr sz="140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5" y="1513609"/>
            <a:ext cx="4641481" cy="704004"/>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378356"/>
            <a:ext cx="4641480" cy="4253935"/>
          </a:xfrm>
        </p:spPr>
        <p:txBody>
          <a:bodyPr/>
          <a:lstStyle>
            <a:lvl4pPr>
              <a:defRPr sz="140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id="{BCDC107E-C743-4C48-BAD3-CC78ADD2850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8"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11160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4ACE832-4F39-BB44-96E8-A1109281F85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4"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8699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56375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8915" y="1094872"/>
            <a:ext cx="3597417" cy="890337"/>
          </a:xfrm>
        </p:spPr>
        <p:txBody>
          <a:bodyPr anchor="t">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288161" y="1094872"/>
            <a:ext cx="5445386" cy="5258893"/>
          </a:xfrm>
        </p:spPr>
        <p:txBody>
          <a:bodyPr/>
          <a:lstStyle>
            <a:lvl1pPr>
              <a:defRPr sz="2400"/>
            </a:lvl1pPr>
            <a:lvl2pPr>
              <a:defRPr sz="2000"/>
            </a:lvl2pPr>
            <a:lvl3pPr>
              <a:defRPr sz="1600"/>
            </a:lvl3pPr>
            <a:lvl4pPr>
              <a:defRPr sz="1400"/>
            </a:lvl4pPr>
            <a:lvl5pPr>
              <a:defRPr sz="1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8914" y="2053097"/>
            <a:ext cx="3597417" cy="425436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86315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885" y="1118932"/>
            <a:ext cx="3597417" cy="996696"/>
          </a:xfrm>
        </p:spPr>
        <p:txBody>
          <a:bodyPr anchor="t">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8934"/>
            <a:ext cx="5457417" cy="5282957"/>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336885" y="2157608"/>
            <a:ext cx="3597417" cy="418640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397279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6884" y="389272"/>
            <a:ext cx="7140362" cy="1080714"/>
          </a:xfrm>
          <a:prstGeom prst="rect">
            <a:avLst/>
          </a:prstGeom>
        </p:spPr>
        <p:txBody>
          <a:bodyPr vert="horz" lIns="0" tIns="0" rIns="0" bIns="0" rtlCol="0" anchor="t">
            <a:normAutofit/>
          </a:bodyPr>
          <a:lstStyle/>
          <a:p>
            <a:endParaRPr lang="en-US" dirty="0"/>
          </a:p>
        </p:txBody>
      </p:sp>
      <p:sp>
        <p:nvSpPr>
          <p:cNvPr id="3" name="Text Placeholder 2"/>
          <p:cNvSpPr>
            <a:spLocks noGrp="1"/>
          </p:cNvSpPr>
          <p:nvPr>
            <p:ph type="body" idx="1"/>
          </p:nvPr>
        </p:nvSpPr>
        <p:spPr>
          <a:xfrm>
            <a:off x="336884" y="1516281"/>
            <a:ext cx="9396663" cy="5243334"/>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27F71DC8-C339-4A4D-9024-435D07206821}"/>
              </a:ext>
            </a:extLst>
          </p:cNvPr>
          <p:cNvSpPr/>
          <p:nvPr userDrawn="1"/>
        </p:nvSpPr>
        <p:spPr>
          <a:xfrm>
            <a:off x="0" y="6969572"/>
            <a:ext cx="10058400" cy="11133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highlight>
                <a:srgbClr val="FFFF00"/>
              </a:highlight>
            </a:endParaRPr>
          </a:p>
        </p:txBody>
      </p:sp>
      <p:pic>
        <p:nvPicPr>
          <p:cNvPr id="10" name="Picture 9" descr="Text&#10;&#10;Description automatically generated">
            <a:extLst>
              <a:ext uri="{FF2B5EF4-FFF2-40B4-BE49-F238E27FC236}">
                <a16:creationId xmlns:a16="http://schemas.microsoft.com/office/drawing/2014/main" id="{F4EDA8C0-D29B-1ACD-5942-19BB70AA30C7}"/>
              </a:ext>
            </a:extLst>
          </p:cNvPr>
          <p:cNvPicPr>
            <a:picLocks noChangeAspect="1"/>
          </p:cNvPicPr>
          <p:nvPr userDrawn="1"/>
        </p:nvPicPr>
        <p:blipFill>
          <a:blip r:embed="rId14"/>
          <a:stretch>
            <a:fillRect/>
          </a:stretch>
        </p:blipFill>
        <p:spPr>
          <a:xfrm>
            <a:off x="7745328" y="7174990"/>
            <a:ext cx="2007469" cy="444682"/>
          </a:xfrm>
          <a:prstGeom prst="rect">
            <a:avLst/>
          </a:prstGeom>
        </p:spPr>
      </p:pic>
      <p:sp>
        <p:nvSpPr>
          <p:cNvPr id="9" name="Date Placeholder 3">
            <a:extLst>
              <a:ext uri="{FF2B5EF4-FFF2-40B4-BE49-F238E27FC236}">
                <a16:creationId xmlns:a16="http://schemas.microsoft.com/office/drawing/2014/main" id="{A8043F1F-1A44-284C-B98C-28865FDDD3E6}"/>
              </a:ext>
            </a:extLst>
          </p:cNvPr>
          <p:cNvSpPr>
            <a:spLocks noGrp="1"/>
          </p:cNvSpPr>
          <p:nvPr>
            <p:ph type="dt" sz="half" idx="2"/>
          </p:nvPr>
        </p:nvSpPr>
        <p:spPr>
          <a:xfrm>
            <a:off x="247364" y="7217845"/>
            <a:ext cx="2497416" cy="413808"/>
          </a:xfrm>
          <a:prstGeom prst="rect">
            <a:avLst/>
          </a:prstGeom>
        </p:spPr>
        <p:txBody>
          <a:bodyPr/>
          <a:lstStyle>
            <a:lvl1pPr>
              <a:defRPr sz="1400">
                <a:solidFill>
                  <a:schemeClr val="tx1"/>
                </a:solidFill>
              </a:defRPr>
            </a:lvl1pPr>
          </a:lstStyle>
          <a:p>
            <a:fld id="{82EBF240-A6A4-4792-91CB-7EC418E73C5C}" type="slidenum">
              <a:rPr lang="en-US" smtClean="0"/>
              <a:pPr/>
              <a:t>‹#›</a:t>
            </a:fld>
            <a:endParaRPr lang="en-US" dirty="0"/>
          </a:p>
        </p:txBody>
      </p:sp>
      <p:sp>
        <p:nvSpPr>
          <p:cNvPr id="8" name="TextBox 8">
            <a:extLst>
              <a:ext uri="{FF2B5EF4-FFF2-40B4-BE49-F238E27FC236}">
                <a16:creationId xmlns:a16="http://schemas.microsoft.com/office/drawing/2014/main" id="{FF97A51B-5ACA-47D8-B788-6BCC62B62674}"/>
              </a:ext>
            </a:extLst>
          </p:cNvPr>
          <p:cNvSpPr txBox="1"/>
          <p:nvPr userDrawn="1"/>
        </p:nvSpPr>
        <p:spPr>
          <a:xfrm>
            <a:off x="2744780" y="7243442"/>
            <a:ext cx="2568246"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400" dirty="0">
                <a:effectLst/>
                <a:latin typeface="+mj-lt"/>
                <a:ea typeface="Calibri" panose="020F0502020204030204" pitchFamily="34" charset="0"/>
                <a:cs typeface="Arial" panose="020B0604020202020204" pitchFamily="34" charset="0"/>
              </a:rPr>
              <a:t>Confidential – Internal Use Only</a:t>
            </a:r>
            <a:endParaRPr lang="en-US" dirty="0"/>
          </a:p>
        </p:txBody>
      </p:sp>
    </p:spTree>
    <p:extLst>
      <p:ext uri="{BB962C8B-B14F-4D97-AF65-F5344CB8AC3E}">
        <p14:creationId xmlns:p14="http://schemas.microsoft.com/office/powerpoint/2010/main" val="60810820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61" r:id="rId12"/>
  </p:sldLayoutIdLst>
  <p:hf hdr="0" ftr="0"/>
  <p:txStyles>
    <p:titleStyle>
      <a:lvl1pPr algn="l" defTabSz="1005840" rtl="0" eaLnBrk="1" latinLnBrk="0" hangingPunct="1">
        <a:lnSpc>
          <a:spcPct val="90000"/>
        </a:lnSpc>
        <a:spcBef>
          <a:spcPct val="0"/>
        </a:spcBef>
        <a:buNone/>
        <a:defRPr sz="3600" b="1" i="0" kern="1200">
          <a:solidFill>
            <a:srgbClr val="043673"/>
          </a:solidFill>
          <a:latin typeface="Gill Sans MT" panose="020B0502020104020203" pitchFamily="34" charset="77"/>
          <a:ea typeface="+mj-ea"/>
          <a:cs typeface="+mj-cs"/>
        </a:defRPr>
      </a:lvl1pPr>
    </p:titleStyle>
    <p:body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sz="2000" b="0" i="0" kern="120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2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opkinsmedicine.org/community_physicians/patient_information/direct_primary_care.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4853" y="4849268"/>
            <a:ext cx="9408693" cy="982091"/>
          </a:xfrm>
        </p:spPr>
        <p:txBody>
          <a:bodyPr>
            <a:normAutofit fontScale="70000" lnSpcReduction="20000"/>
          </a:bodyPr>
          <a:lstStyle/>
          <a:p>
            <a:pPr>
              <a:lnSpc>
                <a:spcPct val="120000"/>
              </a:lnSpc>
            </a:pPr>
            <a:r>
              <a:rPr lang="en-US" altLang="en-US" b="1" dirty="0">
                <a:solidFill>
                  <a:srgbClr val="5C646F"/>
                </a:solidFill>
                <a:latin typeface="+mj-lt"/>
              </a:rPr>
              <a:t>Available to: </a:t>
            </a:r>
            <a:r>
              <a:rPr lang="en-US" altLang="en-US" dirty="0">
                <a:solidFill>
                  <a:srgbClr val="5C646F"/>
                </a:solidFill>
                <a:latin typeface="+mj-lt"/>
              </a:rPr>
              <a:t>Johns Hopkins Hospital, Johns Hopkins Health System Corporation, Johns Hopkins Medical Associates, Johns Hopkins Home and Community Based Services, Johns Hopkins Bayview Medical Center, Howard County Medical Center, Sibley Memorial Hospital and Suburban Hospital</a:t>
            </a:r>
          </a:p>
        </p:txBody>
      </p:sp>
      <p:sp>
        <p:nvSpPr>
          <p:cNvPr id="3" name="Title 2"/>
          <p:cNvSpPr>
            <a:spLocks noGrp="1"/>
          </p:cNvSpPr>
          <p:nvPr>
            <p:ph type="title"/>
          </p:nvPr>
        </p:nvSpPr>
        <p:spPr>
          <a:xfrm>
            <a:off x="324853" y="2109099"/>
            <a:ext cx="8295272" cy="1080714"/>
          </a:xfrm>
        </p:spPr>
        <p:txBody>
          <a:bodyPr>
            <a:normAutofit fontScale="90000"/>
          </a:bodyPr>
          <a:lstStyle/>
          <a:p>
            <a:r>
              <a:rPr lang="en-US" dirty="0"/>
              <a:t>Johns Hopkins Direct Primary</a:t>
            </a:r>
            <a:br>
              <a:rPr lang="en-US" dirty="0"/>
            </a:br>
            <a:r>
              <a:rPr lang="en-US" dirty="0"/>
              <a:t>Care (DPC) Plan</a:t>
            </a:r>
          </a:p>
        </p:txBody>
      </p:sp>
      <p:sp>
        <p:nvSpPr>
          <p:cNvPr id="4" name="Date Placeholder 3"/>
          <p:cNvSpPr>
            <a:spLocks noGrp="1"/>
          </p:cNvSpPr>
          <p:nvPr>
            <p:ph type="dt" sz="half" idx="10"/>
          </p:nvPr>
        </p:nvSpPr>
        <p:spPr/>
        <p:txBody>
          <a:bodyPr/>
          <a:lstStyle/>
          <a:p>
            <a:fld id="{FBEE9B9C-86C9-4A1D-9FC7-946F055F473C}" type="datetime4">
              <a:rPr lang="en-US" smtClean="0"/>
              <a:pPr/>
              <a:t>September 27, 2024</a:t>
            </a:fld>
            <a:endParaRPr lang="en-US" dirty="0"/>
          </a:p>
        </p:txBody>
      </p:sp>
      <p:sp>
        <p:nvSpPr>
          <p:cNvPr id="5" name="Subtitle 1"/>
          <p:cNvSpPr txBox="1">
            <a:spLocks/>
          </p:cNvSpPr>
          <p:nvPr/>
        </p:nvSpPr>
        <p:spPr>
          <a:xfrm>
            <a:off x="324852" y="3460249"/>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chemeClr val="tx1"/>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pPr>
              <a:lnSpc>
                <a:spcPct val="120000"/>
              </a:lnSpc>
            </a:pPr>
            <a:r>
              <a:rPr lang="en-US" altLang="en-US" dirty="0">
                <a:latin typeface="+mj-lt"/>
              </a:rPr>
              <a:t>2025 Plan Overview</a:t>
            </a:r>
          </a:p>
        </p:txBody>
      </p:sp>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1931367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616616"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10</a:t>
            </a:fld>
            <a:endParaRPr lang="en-US" dirty="0"/>
          </a:p>
        </p:txBody>
      </p:sp>
      <p:sp>
        <p:nvSpPr>
          <p:cNvPr id="7" name="TextBox 16"/>
          <p:cNvSpPr txBox="1">
            <a:spLocks noGrp="1" noChangeArrowheads="1"/>
          </p:cNvSpPr>
          <p:nvPr>
            <p:ph idx="1"/>
          </p:nvPr>
        </p:nvSpPr>
        <p:spPr bwMode="auto">
          <a:xfrm>
            <a:off x="336884" y="1507303"/>
            <a:ext cx="9396663"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defTabSz="914400" eaLnBrk="0" fontAlgn="base" hangingPunct="0">
              <a:lnSpc>
                <a:spcPct val="100000"/>
              </a:lnSpc>
              <a:spcBef>
                <a:spcPct val="0"/>
              </a:spcBef>
              <a:spcAft>
                <a:spcPts val="529"/>
              </a:spcAft>
              <a:buClrTx/>
              <a:buNone/>
              <a:defRPr/>
            </a:pPr>
            <a:r>
              <a:rPr lang="en-US" altLang="en-US" sz="2000" b="1" dirty="0">
                <a:solidFill>
                  <a:srgbClr val="FF0000"/>
                </a:solidFill>
                <a:latin typeface="+mj-lt"/>
              </a:rPr>
              <a:t>Improved for 2025</a:t>
            </a:r>
          </a:p>
          <a:p>
            <a:pPr marL="0" indent="0" defTabSz="914400" eaLnBrk="0" fontAlgn="base" hangingPunct="0">
              <a:lnSpc>
                <a:spcPct val="100000"/>
              </a:lnSpc>
              <a:spcBef>
                <a:spcPct val="0"/>
              </a:spcBef>
              <a:spcAft>
                <a:spcPts val="529"/>
              </a:spcAft>
              <a:buClrTx/>
              <a:buNone/>
              <a:defRPr/>
            </a:pPr>
            <a:r>
              <a:rPr lang="en-US" altLang="en-US" sz="2000" b="1" dirty="0">
                <a:latin typeface="+mj-lt"/>
              </a:rPr>
              <a:t>Outpatient Surgery at Ambulatory Surgery Centers (ASC)</a:t>
            </a:r>
          </a:p>
          <a:p>
            <a:pPr marL="0" indent="0" defTabSz="914400" eaLnBrk="0" fontAlgn="base" hangingPunct="0">
              <a:lnSpc>
                <a:spcPct val="100000"/>
              </a:lnSpc>
              <a:spcBef>
                <a:spcPct val="0"/>
              </a:spcBef>
              <a:spcAft>
                <a:spcPts val="529"/>
              </a:spcAft>
              <a:buClrTx/>
              <a:buNone/>
              <a:defRPr/>
            </a:pPr>
            <a:r>
              <a:rPr lang="en-US" altLang="en-US" sz="2000" dirty="0">
                <a:latin typeface="+mj-lt"/>
              </a:rPr>
              <a:t>ASCs are a convenient, lower-cost alternative to hospitals for many outpatient procedures. EHP has increased coverage for outpatient surgeries performed at ASCs.</a:t>
            </a:r>
          </a:p>
          <a:p>
            <a:pPr marL="0" indent="0" defTabSz="914400" eaLnBrk="0" fontAlgn="base" hangingPunct="0">
              <a:lnSpc>
                <a:spcPct val="100000"/>
              </a:lnSpc>
              <a:spcBef>
                <a:spcPct val="0"/>
              </a:spcBef>
              <a:spcAft>
                <a:spcPts val="529"/>
              </a:spcAft>
              <a:buClrTx/>
              <a:buNone/>
              <a:defRPr/>
            </a:pPr>
            <a:endParaRPr lang="en-US" altLang="en-US" sz="2000" dirty="0">
              <a:latin typeface="+mj-lt"/>
            </a:endParaRPr>
          </a:p>
          <a:p>
            <a:pPr defTabSz="914400" eaLnBrk="0" fontAlgn="base" hangingPunct="0">
              <a:lnSpc>
                <a:spcPct val="100000"/>
              </a:lnSpc>
              <a:spcBef>
                <a:spcPct val="0"/>
              </a:spcBef>
              <a:spcAft>
                <a:spcPts val="529"/>
              </a:spcAft>
              <a:buClrTx/>
              <a:defRPr/>
            </a:pPr>
            <a:r>
              <a:rPr lang="en-US" altLang="en-US" sz="2000" dirty="0">
                <a:latin typeface="+mj-lt"/>
              </a:rPr>
              <a:t>Professional and facility fees</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provider: covered at 95%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provider: covered at 85% of allowed amount, after deductible</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119714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321341"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11</a:t>
            </a:fld>
            <a:endParaRPr lang="en-US" dirty="0"/>
          </a:p>
        </p:txBody>
      </p:sp>
      <p:sp>
        <p:nvSpPr>
          <p:cNvPr id="6" name="Content Placeholder 1"/>
          <p:cNvSpPr txBox="1">
            <a:spLocks/>
          </p:cNvSpPr>
          <p:nvPr/>
        </p:nvSpPr>
        <p:spPr>
          <a:xfrm>
            <a:off x="336884" y="1518877"/>
            <a:ext cx="9396663" cy="5407847"/>
          </a:xfrm>
          <a:prstGeom prst="rect">
            <a:avLst/>
          </a:prstGeom>
        </p:spPr>
        <p:txBody>
          <a:bodyPr vert="horz" lIns="0" tIns="0" rIns="0" bIns="0" rtlCol="0">
            <a:normAutofit/>
          </a:bodyPr>
          <a:lst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lang="en-US" sz="2000" b="0" i="0" kern="1200" dirty="0" smtClean="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spcBef>
                <a:spcPct val="0"/>
              </a:spcBef>
              <a:buFont typeface="Arial" panose="020B0604020202020204" pitchFamily="34" charset="0"/>
              <a:buNone/>
            </a:pPr>
            <a:r>
              <a:rPr lang="en-US" altLang="en-US" b="1" dirty="0">
                <a:latin typeface="+mj-lt"/>
              </a:rPr>
              <a:t>Telemedicine</a:t>
            </a:r>
          </a:p>
          <a:p>
            <a:pPr>
              <a:spcBef>
                <a:spcPct val="0"/>
              </a:spcBef>
              <a:buFont typeface="Arial" panose="020B0604020202020204" pitchFamily="34" charset="0"/>
              <a:buNone/>
            </a:pPr>
            <a:endParaRPr lang="en-US" altLang="en-US" sz="1800" b="1" dirty="0">
              <a:latin typeface="+mj-lt"/>
            </a:endParaRPr>
          </a:p>
          <a:p>
            <a:pPr>
              <a:spcBef>
                <a:spcPct val="0"/>
              </a:spcBef>
              <a:buFont typeface="Wingdings" panose="05000000000000000000" pitchFamily="2" charset="2"/>
              <a:buChar char="§"/>
            </a:pPr>
            <a:r>
              <a:rPr lang="en-US" altLang="en-US" sz="1800" b="1" dirty="0">
                <a:latin typeface="+mj-lt"/>
              </a:rPr>
              <a:t>Johns Hopkins </a:t>
            </a:r>
            <a:r>
              <a:rPr lang="en-US" altLang="en-US" sz="1800" b="1" dirty="0" err="1">
                <a:latin typeface="+mj-lt"/>
              </a:rPr>
              <a:t>OnDemand</a:t>
            </a:r>
            <a:r>
              <a:rPr lang="en-US" altLang="en-US" sz="1800" b="1" dirty="0">
                <a:latin typeface="+mj-lt"/>
              </a:rPr>
              <a:t> Virtual Care</a:t>
            </a:r>
          </a:p>
          <a:p>
            <a:pPr lvl="1">
              <a:spcBef>
                <a:spcPct val="0"/>
              </a:spcBef>
              <a:spcAft>
                <a:spcPts val="525"/>
              </a:spcAft>
              <a:buFont typeface="Wingdings" panose="05000000000000000000" pitchFamily="2" charset="2"/>
              <a:buChar char="§"/>
            </a:pPr>
            <a:r>
              <a:rPr lang="en-US" altLang="en-US" sz="1600" dirty="0">
                <a:latin typeface="+mj-lt"/>
              </a:rPr>
              <a:t>In minutes, you can connect to a health care provider for a video visit, using your mobile device or computer, 24 hours a day, seven days a week. No need to schedule an appointment—a health care provider will review your symptoms and prescribe medications, as necessary. Use this service if you or your family members experience minor, urgent care concerns such as, but not limited to:</a:t>
            </a: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r>
              <a:rPr lang="en-US" altLang="en-US" sz="1600" dirty="0">
                <a:latin typeface="+mj-lt"/>
              </a:rPr>
              <a:t>Member cost-share: $0 copay; 100% covered</a:t>
            </a:r>
            <a:endParaRPr lang="en-US" altLang="en-US" sz="1800" b="1" dirty="0">
              <a:latin typeface="+mj-lt"/>
            </a:endParaRPr>
          </a:p>
          <a:p>
            <a:pPr>
              <a:spcBef>
                <a:spcPct val="0"/>
              </a:spcBef>
              <a:spcAft>
                <a:spcPts val="525"/>
              </a:spcAft>
              <a:buFont typeface="Wingdings" panose="05000000000000000000" pitchFamily="2" charset="2"/>
              <a:buChar char="§"/>
            </a:pPr>
            <a:r>
              <a:rPr lang="en-US" altLang="en-US" sz="1800" b="1" dirty="0">
                <a:latin typeface="+mj-lt"/>
              </a:rPr>
              <a:t>Medical Advice Messaging </a:t>
            </a:r>
          </a:p>
          <a:p>
            <a:pPr lvl="1">
              <a:spcBef>
                <a:spcPct val="0"/>
              </a:spcBef>
              <a:spcAft>
                <a:spcPts val="525"/>
              </a:spcAft>
              <a:buFont typeface="Wingdings" panose="05000000000000000000" pitchFamily="2" charset="2"/>
              <a:buChar char="§"/>
            </a:pPr>
            <a:r>
              <a:rPr lang="en-US" altLang="en-US" sz="1600" dirty="0">
                <a:latin typeface="+mj-lt"/>
              </a:rPr>
              <a:t>$5 copay; deductible waived for billable email messaging with provider</a:t>
            </a:r>
            <a:endParaRPr lang="en-US" altLang="en-US" sz="1800" b="1" dirty="0">
              <a:latin typeface="+mj-lt"/>
            </a:endParaRPr>
          </a:p>
          <a:p>
            <a:pPr>
              <a:spcBef>
                <a:spcPct val="0"/>
              </a:spcBef>
              <a:spcAft>
                <a:spcPts val="525"/>
              </a:spcAft>
              <a:buFont typeface="Wingdings" panose="05000000000000000000" pitchFamily="2" charset="2"/>
              <a:buChar char="§"/>
            </a:pPr>
            <a:r>
              <a:rPr lang="en-US" altLang="en-US" sz="1800" b="1" dirty="0">
                <a:latin typeface="+mj-lt"/>
              </a:rPr>
              <a:t>Virtual Care</a:t>
            </a:r>
          </a:p>
          <a:p>
            <a:pPr lvl="1">
              <a:spcBef>
                <a:spcPct val="0"/>
              </a:spcBef>
              <a:spcAft>
                <a:spcPts val="525"/>
              </a:spcAft>
              <a:buFont typeface="Wingdings" panose="05000000000000000000" pitchFamily="2" charset="2"/>
              <a:buChar char="§"/>
            </a:pPr>
            <a:r>
              <a:rPr lang="en-US" altLang="en-US" sz="1600" dirty="0">
                <a:latin typeface="+mj-lt"/>
              </a:rPr>
              <a:t>Telemedicine virtual care visits are covered the same as the in-person service</a:t>
            </a:r>
          </a:p>
          <a:p>
            <a:pPr>
              <a:spcBef>
                <a:spcPct val="0"/>
              </a:spcBef>
              <a:spcAft>
                <a:spcPts val="525"/>
              </a:spcAft>
              <a:buFont typeface="Wingdings" panose="05000000000000000000" pitchFamily="2" charset="2"/>
              <a:buChar char="§"/>
            </a:pPr>
            <a:r>
              <a:rPr lang="en-US" altLang="en-US" sz="1800" b="1" dirty="0" err="1">
                <a:latin typeface="+mj-lt"/>
                <a:ea typeface="MS PGothic" panose="020B0600070205080204" pitchFamily="34" charset="-128"/>
              </a:rPr>
              <a:t>UpLift</a:t>
            </a:r>
            <a:endParaRPr lang="en-US" altLang="en-US" sz="1800" b="1" dirty="0">
              <a:latin typeface="+mj-lt"/>
              <a:ea typeface="MS PGothic" panose="020B0600070205080204" pitchFamily="34" charset="-128"/>
            </a:endParaRPr>
          </a:p>
          <a:p>
            <a:pPr lvl="1">
              <a:spcBef>
                <a:spcPct val="0"/>
              </a:spcBef>
              <a:spcAft>
                <a:spcPts val="525"/>
              </a:spcAft>
              <a:buFont typeface="Wingdings" panose="05000000000000000000" pitchFamily="2" charset="2"/>
              <a:buChar char="§"/>
            </a:pPr>
            <a:r>
              <a:rPr lang="en-US" altLang="en-US" sz="1600" dirty="0">
                <a:latin typeface="+mj-lt"/>
                <a:ea typeface="MS PGothic" panose="020B0600070205080204" pitchFamily="34" charset="-128"/>
              </a:rPr>
              <a:t>Virtual behavioral health care practice that greatly expands EHP’s network of providers. </a:t>
            </a:r>
            <a:r>
              <a:rPr lang="en-US" altLang="en-US" sz="1600" dirty="0" err="1">
                <a:latin typeface="+mj-lt"/>
                <a:ea typeface="MS PGothic" panose="020B0600070205080204" pitchFamily="34" charset="-128"/>
              </a:rPr>
              <a:t>UpLift</a:t>
            </a:r>
            <a:r>
              <a:rPr lang="en-US" altLang="en-US" sz="1600" dirty="0">
                <a:latin typeface="+mj-lt"/>
                <a:ea typeface="MS PGothic" panose="020B0600070205080204" pitchFamily="34" charset="-128"/>
              </a:rPr>
              <a:t> matches members with a provider and offers quick, easy scheduling in just a few days on average.</a:t>
            </a:r>
          </a:p>
        </p:txBody>
      </p:sp>
      <p:sp>
        <p:nvSpPr>
          <p:cNvPr id="8" name="TextBox 7"/>
          <p:cNvSpPr txBox="1"/>
          <p:nvPr/>
        </p:nvSpPr>
        <p:spPr>
          <a:xfrm>
            <a:off x="1227492" y="3277308"/>
            <a:ext cx="2924175" cy="2222147"/>
          </a:xfrm>
          <a:prstGeom prst="rect">
            <a:avLst/>
          </a:prstGeom>
          <a:noFill/>
        </p:spPr>
        <p:txBody>
          <a:bodyPr wrap="square" numCol="2" rtlCol="0">
            <a:spAutoFit/>
          </a:bodyPr>
          <a:lstStyle/>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Cold, flu and sinus symptoms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Respiratory infection</a:t>
            </a: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91440" defTabSz="1005840">
              <a:lnSpc>
                <a:spcPct val="90000"/>
              </a:lnSpc>
              <a:spcBef>
                <a:spcPct val="0"/>
              </a:spcBef>
              <a:spcAft>
                <a:spcPts val="525"/>
              </a:spcAft>
              <a:buClr>
                <a:srgbClr val="043673"/>
              </a:buCl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Rashes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Allergies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Pinkeye</a:t>
            </a:r>
          </a:p>
        </p:txBody>
      </p:sp>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3484272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601968" cy="1080714"/>
          </a:xfrm>
        </p:spPr>
        <p:txBody>
          <a:bodyPr/>
          <a:lstStyle/>
          <a:p>
            <a:r>
              <a:rPr lang="en-US" dirty="0"/>
              <a:t>Johns Hopkins DPC Pharmacy Plan</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93176656"/>
              </p:ext>
            </p:extLst>
          </p:nvPr>
        </p:nvGraphicFramePr>
        <p:xfrm>
          <a:off x="1033102" y="1169083"/>
          <a:ext cx="7905750" cy="5671544"/>
        </p:xfrm>
        <a:graphic>
          <a:graphicData uri="http://schemas.openxmlformats.org/drawingml/2006/table">
            <a:tbl>
              <a:tblPr/>
              <a:tblGrid>
                <a:gridCol w="1822450">
                  <a:extLst>
                    <a:ext uri="{9D8B030D-6E8A-4147-A177-3AD203B41FA5}">
                      <a16:colId xmlns:a16="http://schemas.microsoft.com/office/drawing/2014/main" val="3040365972"/>
                    </a:ext>
                  </a:extLst>
                </a:gridCol>
                <a:gridCol w="1603375">
                  <a:extLst>
                    <a:ext uri="{9D8B030D-6E8A-4147-A177-3AD203B41FA5}">
                      <a16:colId xmlns:a16="http://schemas.microsoft.com/office/drawing/2014/main" val="2140926339"/>
                    </a:ext>
                  </a:extLst>
                </a:gridCol>
                <a:gridCol w="1338262">
                  <a:extLst>
                    <a:ext uri="{9D8B030D-6E8A-4147-A177-3AD203B41FA5}">
                      <a16:colId xmlns:a16="http://schemas.microsoft.com/office/drawing/2014/main" val="3577899909"/>
                    </a:ext>
                  </a:extLst>
                </a:gridCol>
                <a:gridCol w="1536700">
                  <a:extLst>
                    <a:ext uri="{9D8B030D-6E8A-4147-A177-3AD203B41FA5}">
                      <a16:colId xmlns:a16="http://schemas.microsoft.com/office/drawing/2014/main" val="1141185835"/>
                    </a:ext>
                  </a:extLst>
                </a:gridCol>
                <a:gridCol w="1604963">
                  <a:extLst>
                    <a:ext uri="{9D8B030D-6E8A-4147-A177-3AD203B41FA5}">
                      <a16:colId xmlns:a16="http://schemas.microsoft.com/office/drawing/2014/main" val="327425055"/>
                    </a:ext>
                  </a:extLst>
                </a:gridCol>
              </a:tblGrid>
              <a:tr h="1050914">
                <a:tc gridSpan="2">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endParaRPr>
                    </a:p>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endParaRPr>
                    </a:p>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Services and Supplies (In Alphabetical Order)</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378"/>
                    </a:solidFill>
                  </a:tcPr>
                </a:tc>
                <a:tc h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In-Network Retail Pharmacy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72D5F"/>
                    </a:solidFill>
                  </a:tcPr>
                </a:tc>
                <a:tc>
                  <a:txBody>
                    <a:bodyPr/>
                    <a:lstStyle>
                      <a:lvl1pPr>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In-Network</a:t>
                      </a:r>
                      <a:b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b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Retail Pharmacy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(90-day supply)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72D5F"/>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Mail Order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(90-day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72D5F"/>
                    </a:solidFill>
                  </a:tcPr>
                </a:tc>
                <a:extLst>
                  <a:ext uri="{0D108BD9-81ED-4DB2-BD59-A6C34878D82A}">
                    <a16:rowId xmlns:a16="http://schemas.microsoft.com/office/drawing/2014/main" val="2609177880"/>
                  </a:ext>
                </a:extLst>
              </a:tr>
              <a:tr h="295272">
                <a:tc rowSpan="3">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Oral Contraceptives</a:t>
                      </a: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Generic</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30701554"/>
                  </a:ext>
                </a:extLst>
              </a:tr>
              <a:tr h="481008">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Preferred </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$40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$80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37727191"/>
                  </a:ext>
                </a:extLst>
              </a:tr>
              <a:tr h="285747">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Non-Preferred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$65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$195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16231171"/>
                  </a:ext>
                </a:extLst>
              </a:tr>
              <a:tr h="295272">
                <a:tc rowSpan="6">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Prescriptions</a:t>
                      </a: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Generic</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$10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15438077"/>
                  </a:ext>
                </a:extLst>
              </a:tr>
              <a:tr h="295272">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$40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$80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64252871"/>
                  </a:ext>
                </a:extLst>
              </a:tr>
              <a:tr h="295272">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Non-preferred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$65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$195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68134420"/>
                  </a:ext>
                </a:extLst>
              </a:tr>
              <a:tr h="83501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Brand with Generic Equivalent</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$65 plus the cost differential 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$195 plus the cost differential 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$130 plus the cost differential</a:t>
                      </a:r>
                      <a:b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b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23815201"/>
                  </a:ext>
                </a:extLst>
              </a:tr>
              <a:tr h="415966">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rgbClr val="203864"/>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B9BD5"/>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Specialty Medications </a:t>
                      </a:r>
                      <a:r>
                        <a:rPr kumimoji="0" lang="en-US" altLang="en-US" sz="1100" b="0" i="0" u="none" strike="noStrike" kern="1200" cap="none" normalizeH="0" baseline="0" dirty="0">
                          <a:ln>
                            <a:noFill/>
                          </a:ln>
                          <a:solidFill>
                            <a:schemeClr val="tx1"/>
                          </a:solidFill>
                          <a:effectLst/>
                          <a:latin typeface="Gill Sans MT" panose="020B0502020104020203" pitchFamily="34" charset="0"/>
                          <a:ea typeface="MS PGothic" panose="020B0600070205080204" pitchFamily="34" charset="-128"/>
                          <a:cs typeface="+mn-cs"/>
                        </a:rPr>
                        <a:t>for members enrolled in PrudentRx – medications listed at ehp.org</a:t>
                      </a:r>
                    </a:p>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Restricted to Retail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BF7"/>
                    </a:solidFill>
                  </a:tcPr>
                </a:tc>
                <a:extLst>
                  <a:ext uri="{0D108BD9-81ED-4DB2-BD59-A6C34878D82A}">
                    <a16:rowId xmlns:a16="http://schemas.microsoft.com/office/drawing/2014/main" val="1437437946"/>
                  </a:ext>
                </a:extLst>
              </a:tr>
              <a:tr h="415966">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endParaRP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defRPr/>
                      </a:pPr>
                      <a:r>
                        <a:rPr kumimoji="0" lang="en-US" sz="1100" b="0" i="0" u="none" strike="noStrike" kern="1200" cap="none" normalizeH="0" baseline="0" dirty="0">
                          <a:ln>
                            <a:noFill/>
                          </a:ln>
                          <a:solidFill>
                            <a:schemeClr val="tx1"/>
                          </a:solidFill>
                          <a:effectLst/>
                          <a:latin typeface="Gill Sans MT" panose="020B0502020104020203" pitchFamily="34" charset="0"/>
                          <a:ea typeface="MS PGothic" panose="020B0600070205080204" pitchFamily="34" charset="-128"/>
                          <a:cs typeface="+mn-cs"/>
                        </a:rPr>
                        <a:t>Specialty Medications for members </a:t>
                      </a:r>
                      <a:r>
                        <a:rPr kumimoji="0" lang="en-US" sz="1100" b="0" i="0" u="sng" strike="noStrike" kern="1200" cap="none" normalizeH="0" baseline="0" dirty="0">
                          <a:ln>
                            <a:noFill/>
                          </a:ln>
                          <a:solidFill>
                            <a:schemeClr val="tx1"/>
                          </a:solidFill>
                          <a:effectLst/>
                          <a:latin typeface="Gill Sans MT" panose="020B0502020104020203" pitchFamily="34" charset="0"/>
                          <a:ea typeface="MS PGothic" panose="020B0600070205080204" pitchFamily="34" charset="-128"/>
                          <a:cs typeface="+mn-cs"/>
                        </a:rPr>
                        <a:t>not</a:t>
                      </a:r>
                      <a:r>
                        <a:rPr kumimoji="0" lang="en-US" sz="1100" b="0" i="0" u="none" strike="noStrike" kern="1200" cap="none" normalizeH="0" baseline="0" dirty="0">
                          <a:ln>
                            <a:noFill/>
                          </a:ln>
                          <a:solidFill>
                            <a:schemeClr val="tx1"/>
                          </a:solidFill>
                          <a:effectLst/>
                          <a:latin typeface="Gill Sans MT" panose="020B0502020104020203" pitchFamily="34" charset="0"/>
                          <a:ea typeface="MS PGothic" panose="020B0600070205080204" pitchFamily="34" charset="-128"/>
                          <a:cs typeface="+mn-cs"/>
                        </a:rPr>
                        <a:t> enrolled in PrudentRx – medications listed at ehp.org</a:t>
                      </a:r>
                      <a:endParaRPr kumimoji="0" lang="en-US" altLang="en-US" sz="1100" b="0" i="0" u="none" strike="noStrike" kern="1200" cap="none" normalizeH="0" baseline="0" dirty="0">
                        <a:ln>
                          <a:noFill/>
                        </a:ln>
                        <a:solidFill>
                          <a:schemeClr val="tx1"/>
                        </a:solidFill>
                        <a:effectLst/>
                        <a:latin typeface="Gill Sans MT" panose="020B0502020104020203" pitchFamily="34" charset="0"/>
                        <a:ea typeface="MS PGothic" panose="020B0600070205080204" pitchFamily="34" charset="-128"/>
                        <a:cs typeface="+mn-cs"/>
                      </a:endParaRPr>
                    </a:p>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Restricted to Retail 30-day supply</a:t>
                      </a:r>
                    </a:p>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4153807604"/>
                  </a:ext>
                </a:extLst>
              </a:tr>
            </a:tbl>
          </a:graphicData>
        </a:graphic>
      </p:graphicFrame>
      <p:sp>
        <p:nvSpPr>
          <p:cNvPr id="6" name="TextBox 5"/>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2718934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13</a:t>
            </a:fld>
            <a:endParaRPr lang="en-US" dirty="0"/>
          </a:p>
        </p:txBody>
      </p:sp>
      <p:sp>
        <p:nvSpPr>
          <p:cNvPr id="6" name="TextBox 3"/>
          <p:cNvSpPr txBox="1">
            <a:spLocks noChangeArrowheads="1"/>
          </p:cNvSpPr>
          <p:nvPr/>
        </p:nvSpPr>
        <p:spPr bwMode="auto">
          <a:xfrm>
            <a:off x="381000" y="1828800"/>
            <a:ext cx="8001000" cy="365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a:buFont typeface="Arial" panose="020B0604020202020204" pitchFamily="34" charset="0"/>
              <a:buNone/>
              <a:defRPr/>
            </a:pPr>
            <a:r>
              <a:rPr lang="en-US" sz="2000" b="1" dirty="0">
                <a:latin typeface="+mj-lt"/>
              </a:rPr>
              <a:t>Questions?</a:t>
            </a:r>
          </a:p>
          <a:p>
            <a:pPr marL="0" indent="0">
              <a:buFont typeface="Arial" panose="020B0604020202020204" pitchFamily="34" charset="0"/>
              <a:buNone/>
              <a:defRPr/>
            </a:pPr>
            <a:endParaRPr lang="en-US" sz="2000" b="1" dirty="0">
              <a:latin typeface="+mj-lt"/>
            </a:endParaRPr>
          </a:p>
          <a:p>
            <a:pPr marL="457200" lvl="1" indent="0">
              <a:buFont typeface="Arial" panose="020B0604020202020204" pitchFamily="34" charset="0"/>
              <a:buNone/>
              <a:defRPr/>
            </a:pPr>
            <a:r>
              <a:rPr lang="en-US" sz="2000" b="1" dirty="0">
                <a:latin typeface="+mj-lt"/>
              </a:rPr>
              <a:t>Website</a:t>
            </a:r>
          </a:p>
          <a:p>
            <a:pPr marL="857250" lvl="2" indent="0">
              <a:buFont typeface="Arial" panose="020B0604020202020204" pitchFamily="34" charset="0"/>
              <a:buNone/>
              <a:defRPr/>
            </a:pPr>
            <a:r>
              <a:rPr lang="en-US" sz="1600" dirty="0">
                <a:latin typeface="+mj-lt"/>
              </a:rPr>
              <a:t>ehp.org</a:t>
            </a:r>
          </a:p>
          <a:p>
            <a:pPr marL="457200" lvl="1" indent="0">
              <a:buFont typeface="Arial" panose="020B0604020202020204" pitchFamily="34" charset="0"/>
              <a:buNone/>
              <a:defRPr/>
            </a:pPr>
            <a:endParaRPr lang="en-US" sz="2000" dirty="0">
              <a:latin typeface="+mj-lt"/>
            </a:endParaRPr>
          </a:p>
          <a:p>
            <a:pPr marL="457200" lvl="1" indent="0">
              <a:buFont typeface="Arial" panose="020B0604020202020204" pitchFamily="34" charset="0"/>
              <a:buNone/>
              <a:defRPr/>
            </a:pPr>
            <a:r>
              <a:rPr lang="en-US" sz="2000" b="1" dirty="0">
                <a:latin typeface="+mj-lt"/>
              </a:rPr>
              <a:t>Customer Service</a:t>
            </a:r>
          </a:p>
          <a:p>
            <a:pPr marL="857250" lvl="2" indent="0">
              <a:spcBef>
                <a:spcPct val="0"/>
              </a:spcBef>
              <a:buFont typeface="Arial" panose="020B0604020202020204" pitchFamily="34" charset="0"/>
              <a:buNone/>
              <a:defRPr/>
            </a:pPr>
            <a:r>
              <a:rPr lang="en-US" altLang="en-US" sz="1600" dirty="0">
                <a:latin typeface="+mj-lt"/>
              </a:rPr>
              <a:t>800-261-2393</a:t>
            </a:r>
          </a:p>
          <a:p>
            <a:pPr>
              <a:spcBef>
                <a:spcPct val="0"/>
              </a:spcBef>
              <a:defRPr/>
            </a:pPr>
            <a:endParaRPr lang="en-US" altLang="en-US" sz="2000" dirty="0">
              <a:latin typeface="+mj-lt"/>
            </a:endParaRPr>
          </a:p>
          <a:p>
            <a:pPr>
              <a:spcBef>
                <a:spcPct val="0"/>
              </a:spcBef>
              <a:defRPr/>
            </a:pPr>
            <a:endParaRPr lang="en-US" altLang="en-US" sz="2000" dirty="0">
              <a:latin typeface="+mj-lt"/>
            </a:endParaRPr>
          </a:p>
          <a:p>
            <a:pPr>
              <a:spcBef>
                <a:spcPct val="0"/>
              </a:spcBef>
              <a:defRPr/>
            </a:pPr>
            <a:endParaRPr lang="en-US" altLang="en-US" sz="2000" dirty="0">
              <a:latin typeface="+mj-lt"/>
            </a:endParaRPr>
          </a:p>
          <a:p>
            <a:pPr>
              <a:spcBef>
                <a:spcPct val="0"/>
              </a:spcBef>
              <a:defRPr/>
            </a:pPr>
            <a:endParaRPr lang="en-US" altLang="en-US" sz="2000" dirty="0">
              <a:latin typeface="+mj-lt"/>
            </a:endParaRP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239433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921416"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2</a:t>
            </a:fld>
            <a:endParaRPr lang="en-US" dirty="0"/>
          </a:p>
        </p:txBody>
      </p:sp>
      <p:sp>
        <p:nvSpPr>
          <p:cNvPr id="7" name="TextBox 16"/>
          <p:cNvSpPr txBox="1">
            <a:spLocks noGrp="1" noChangeArrowheads="1"/>
          </p:cNvSpPr>
          <p:nvPr>
            <p:ph idx="1"/>
          </p:nvPr>
        </p:nvSpPr>
        <p:spPr bwMode="auto">
          <a:xfrm>
            <a:off x="336884" y="1217933"/>
            <a:ext cx="9396663" cy="559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lvl="0" indent="0" defTabSz="914400" fontAlgn="base">
              <a:lnSpc>
                <a:spcPct val="150000"/>
              </a:lnSpc>
              <a:spcBef>
                <a:spcPts val="1100"/>
              </a:spcBef>
              <a:spcAft>
                <a:spcPct val="0"/>
              </a:spcAft>
              <a:buClr>
                <a:srgbClr val="009CA6"/>
              </a:buClr>
              <a:buNone/>
              <a:defRPr/>
            </a:pPr>
            <a:r>
              <a:rPr lang="en-US" altLang="en-US" sz="2000" b="1" dirty="0">
                <a:latin typeface="+mj-lt"/>
              </a:rPr>
              <a:t>Johns Hopkins Direct Primary Care (DPC) Plan</a:t>
            </a:r>
          </a:p>
          <a:p>
            <a:pPr marL="0" lvl="0" indent="0" defTabSz="914400" eaLnBrk="0" fontAlgn="base" hangingPunct="0">
              <a:lnSpc>
                <a:spcPct val="100000"/>
              </a:lnSpc>
              <a:spcBef>
                <a:spcPct val="0"/>
              </a:spcBef>
              <a:spcAft>
                <a:spcPct val="0"/>
              </a:spcAft>
              <a:buClrTx/>
              <a:buNone/>
            </a:pPr>
            <a:r>
              <a:rPr lang="en-US" altLang="en-US" sz="1600" dirty="0">
                <a:latin typeface="+mj-lt"/>
              </a:rPr>
              <a:t>The DPC program is offered as a stand-alone plan design, separate from the PPO and EPO plans. The DPC plan is available to all employees and dependents, but the employee must elect the DPC Practice as their primary care provider (PCP). Any dependents over the age of 18 may also elect the DPC Practice as their PCP. Employees must select the DPC plan in order for dependents to be able to join the plan. DPC enrollment is limited.</a:t>
            </a:r>
          </a:p>
          <a:p>
            <a:pPr marL="0" lvl="0" indent="0" defTabSz="914400" eaLnBrk="0" fontAlgn="base" hangingPunct="0">
              <a:lnSpc>
                <a:spcPct val="100000"/>
              </a:lnSpc>
              <a:spcBef>
                <a:spcPct val="0"/>
              </a:spcBef>
              <a:spcAft>
                <a:spcPct val="0"/>
              </a:spcAft>
              <a:buClrTx/>
              <a:buNone/>
            </a:pPr>
            <a:endParaRPr lang="en-US" altLang="en-US" sz="1600" dirty="0">
              <a:latin typeface="+mj-lt"/>
            </a:endParaRP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Same in-network member cost shares as most Johns Hopkins PPO plan services</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No cost for office visits at the DPC Practice</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Includes coverage for both in-network and out-of-network services</a:t>
            </a:r>
          </a:p>
          <a:p>
            <a:pPr marL="0" lvl="0" indent="0" defTabSz="914400" fontAlgn="base">
              <a:lnSpc>
                <a:spcPct val="100000"/>
              </a:lnSpc>
              <a:spcBef>
                <a:spcPct val="0"/>
              </a:spcBef>
              <a:spcAft>
                <a:spcPts val="525"/>
              </a:spcAft>
              <a:buClr>
                <a:srgbClr val="009CA6"/>
              </a:buClr>
              <a:buFont typeface="Wingdings" panose="05000000000000000000" pitchFamily="2" charset="2"/>
              <a:buChar char="§"/>
            </a:pPr>
            <a:endParaRPr lang="en-US" altLang="en-US" sz="1600" dirty="0">
              <a:latin typeface="+mj-lt"/>
            </a:endParaRPr>
          </a:p>
          <a:p>
            <a:pPr marL="0" lvl="0" indent="0" defTabSz="914400" eaLnBrk="0" fontAlgn="base" hangingPunct="0">
              <a:lnSpc>
                <a:spcPct val="100000"/>
              </a:lnSpc>
              <a:spcBef>
                <a:spcPct val="0"/>
              </a:spcBef>
              <a:spcAft>
                <a:spcPct val="0"/>
              </a:spcAft>
              <a:buClrTx/>
              <a:buNone/>
            </a:pPr>
            <a:r>
              <a:rPr lang="en-US" altLang="en-US" sz="1600" dirty="0">
                <a:latin typeface="+mj-lt"/>
              </a:rPr>
              <a:t>Services include: </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Unlimited  primary care office or video visits with longer visits</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Reduced specialty visit cost share with DPC Practice PCP referral </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a:t>
            </a:r>
            <a:r>
              <a:rPr lang="en-US" altLang="en-US" sz="1600" dirty="0">
                <a:latin typeface="Bahnschrift Condensed" panose="020B0502040204020203" pitchFamily="34" charset="0"/>
              </a:rPr>
              <a:t>1</a:t>
            </a:r>
            <a:r>
              <a:rPr lang="en-US" altLang="en-US" sz="1600" dirty="0">
                <a:latin typeface="+mj-lt"/>
              </a:rPr>
              <a:t> annual physical (annual labs with this visit are free)</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a:t>
            </a:r>
            <a:r>
              <a:rPr lang="en-US" altLang="en-US" sz="1600" dirty="0">
                <a:latin typeface="Bahnschrift Condensed" panose="020B0502040204020203" pitchFamily="34" charset="0"/>
              </a:rPr>
              <a:t>1</a:t>
            </a:r>
            <a:r>
              <a:rPr lang="en-US" altLang="en-US" sz="1600" dirty="0">
                <a:latin typeface="+mj-lt"/>
              </a:rPr>
              <a:t> flu vaccine</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6 rapid tests (any combination of flu, strep, urine, pregnancy, A1c)</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a:t>
            </a:r>
            <a:r>
              <a:rPr lang="en-US" altLang="en-US" sz="1600" dirty="0">
                <a:latin typeface="Bahnschrift Condensed" panose="020B0502040204020203" pitchFamily="34" charset="0"/>
              </a:rPr>
              <a:t>1</a:t>
            </a:r>
            <a:r>
              <a:rPr lang="en-US" altLang="en-US" sz="1600" dirty="0">
                <a:latin typeface="+mj-lt"/>
              </a:rPr>
              <a:t> EKG</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Unlimited prior authorizations of medications</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Robust care coordination</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244599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788066"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3</a:t>
            </a:fld>
            <a:endParaRPr lang="en-US" dirty="0"/>
          </a:p>
        </p:txBody>
      </p:sp>
      <p:sp>
        <p:nvSpPr>
          <p:cNvPr id="6" name="Content Placeholder 1"/>
          <p:cNvSpPr txBox="1">
            <a:spLocks/>
          </p:cNvSpPr>
          <p:nvPr/>
        </p:nvSpPr>
        <p:spPr bwMode="auto">
          <a:xfrm>
            <a:off x="362350" y="1122363"/>
            <a:ext cx="8197850"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04888">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501650" indent="-285750" defTabSz="100488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004888" indent="-228600" defTabSz="1004888">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508125" indent="-228600" defTabSz="1004888">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11363" indent="-228600" defTabSz="1004888">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468563" indent="-228600" defTabSz="10048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25763" indent="-228600" defTabSz="10048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382963" indent="-228600" defTabSz="10048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40163" indent="-228600" defTabSz="10048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spcAft>
                <a:spcPts val="1200"/>
              </a:spcAft>
              <a:buClr>
                <a:srgbClr val="043673"/>
              </a:buClr>
              <a:buNone/>
              <a:defRPr/>
            </a:pPr>
            <a:r>
              <a:rPr lang="en-US" altLang="en-US" sz="2000" b="1" dirty="0">
                <a:latin typeface="+mj-lt"/>
              </a:rPr>
              <a:t>DPC Practice</a:t>
            </a:r>
            <a:endParaRPr lang="en-US" altLang="en-US" sz="2000" dirty="0">
              <a:latin typeface="+mj-lt"/>
            </a:endParaRPr>
          </a:p>
          <a:p>
            <a:pPr>
              <a:spcBef>
                <a:spcPct val="0"/>
              </a:spcBef>
              <a:spcAft>
                <a:spcPts val="1200"/>
              </a:spcAft>
              <a:buClr>
                <a:srgbClr val="043673"/>
              </a:buClr>
              <a:buNone/>
              <a:defRPr/>
            </a:pPr>
            <a:r>
              <a:rPr lang="en-US" altLang="en-US" sz="1800" dirty="0">
                <a:latin typeface="+mj-lt"/>
              </a:rPr>
              <a:t>Three providers located in the DPC Practice deliver personalized care that addresses your needs so that you can maintain your health on your time. If you select the DPC plan and elect the DPC Practice as your primary care provider, you must use them for your primary care. </a:t>
            </a:r>
          </a:p>
          <a:p>
            <a:pPr>
              <a:spcBef>
                <a:spcPct val="0"/>
              </a:spcBef>
              <a:defRPr/>
            </a:pPr>
            <a:endParaRPr lang="en-US" altLang="en-US" sz="1600" dirty="0">
              <a:latin typeface="+mj-lt"/>
            </a:endParaRPr>
          </a:p>
        </p:txBody>
      </p:sp>
      <p:pic>
        <p:nvPicPr>
          <p:cNvPr id="8" name="Picture 1"/>
          <p:cNvPicPr>
            <a:picLocks noChangeAspect="1"/>
          </p:cNvPicPr>
          <p:nvPr/>
        </p:nvPicPr>
        <p:blipFill>
          <a:blip r:embed="rId2">
            <a:extLst>
              <a:ext uri="{28A0092B-C50C-407E-A947-70E740481C1C}">
                <a14:useLocalDpi xmlns:a14="http://schemas.microsoft.com/office/drawing/2010/main" val="0"/>
              </a:ext>
            </a:extLst>
          </a:blip>
          <a:srcRect t="4762" b="2380"/>
          <a:stretch>
            <a:fillRect/>
          </a:stretch>
        </p:blipFill>
        <p:spPr bwMode="auto">
          <a:xfrm>
            <a:off x="628650" y="2914894"/>
            <a:ext cx="31908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2"/>
          <p:cNvSpPr txBox="1">
            <a:spLocks noChangeArrowheads="1"/>
          </p:cNvSpPr>
          <p:nvPr/>
        </p:nvSpPr>
        <p:spPr bwMode="auto">
          <a:xfrm>
            <a:off x="944301" y="6175684"/>
            <a:ext cx="83733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dirty="0">
                <a:latin typeface="+mj-lt"/>
                <a:hlinkClick r:id="rId3"/>
              </a:rPr>
              <a:t>www.hopkinsmedicine.org/community_physicians/patient_information/direct_primary_care.html</a:t>
            </a:r>
            <a:endParaRPr lang="en-US" altLang="en-US" sz="1600" dirty="0">
              <a:latin typeface="+mj-lt"/>
            </a:endParaRPr>
          </a:p>
        </p:txBody>
      </p:sp>
      <p:sp>
        <p:nvSpPr>
          <p:cNvPr id="10" name="TextBox 2"/>
          <p:cNvSpPr txBox="1">
            <a:spLocks noChangeArrowheads="1"/>
          </p:cNvSpPr>
          <p:nvPr/>
        </p:nvSpPr>
        <p:spPr bwMode="auto">
          <a:xfrm>
            <a:off x="4383087" y="2914894"/>
            <a:ext cx="399698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dirty="0">
                <a:latin typeface="+mj-lt"/>
              </a:rPr>
              <a:t>Location:</a:t>
            </a:r>
          </a:p>
          <a:p>
            <a:pPr>
              <a:spcBef>
                <a:spcPct val="0"/>
              </a:spcBef>
              <a:buFontTx/>
              <a:buNone/>
            </a:pPr>
            <a:endParaRPr lang="en-US" altLang="en-US" sz="1600" b="1" dirty="0">
              <a:latin typeface="+mj-lt"/>
            </a:endParaRPr>
          </a:p>
          <a:p>
            <a:pPr>
              <a:spcBef>
                <a:spcPct val="0"/>
              </a:spcBef>
              <a:buFontTx/>
              <a:buNone/>
            </a:pPr>
            <a:r>
              <a:rPr lang="en-US" altLang="en-US" sz="1600" dirty="0">
                <a:latin typeface="+mj-lt"/>
              </a:rPr>
              <a:t>Howard County Medical Center campus in the Medical Arts Building (MAB)</a:t>
            </a:r>
          </a:p>
          <a:p>
            <a:pPr>
              <a:spcBef>
                <a:spcPct val="0"/>
              </a:spcBef>
              <a:buFontTx/>
              <a:buNone/>
            </a:pPr>
            <a:endParaRPr lang="en-US" altLang="en-US" sz="1600" dirty="0">
              <a:latin typeface="+mj-lt"/>
            </a:endParaRPr>
          </a:p>
          <a:p>
            <a:pPr>
              <a:spcBef>
                <a:spcPct val="0"/>
              </a:spcBef>
              <a:buFontTx/>
              <a:buNone/>
            </a:pPr>
            <a:r>
              <a:rPr lang="en-US" altLang="en-US" sz="1600" dirty="0">
                <a:latin typeface="Bahnschrift Condensed" panose="020B0502040204020203" pitchFamily="34" charset="0"/>
              </a:rPr>
              <a:t>1 1 </a:t>
            </a:r>
            <a:r>
              <a:rPr lang="en-US" altLang="en-US" sz="1600" dirty="0">
                <a:latin typeface="+mj-lt"/>
              </a:rPr>
              <a:t>085 Little Patuxent Parkway, Suite 103</a:t>
            </a:r>
          </a:p>
          <a:p>
            <a:pPr>
              <a:spcBef>
                <a:spcPct val="0"/>
              </a:spcBef>
              <a:buFontTx/>
              <a:buNone/>
            </a:pPr>
            <a:r>
              <a:rPr lang="en-US" altLang="en-US" sz="1600" dirty="0">
                <a:latin typeface="+mj-lt"/>
              </a:rPr>
              <a:t>Columbia, Maryland 21044</a:t>
            </a:r>
          </a:p>
        </p:txBody>
      </p:sp>
      <p:sp>
        <p:nvSpPr>
          <p:cNvPr id="11" name="TextBox 10"/>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183991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9226216"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4</a:t>
            </a:fld>
            <a:endParaRPr lang="en-US" dirty="0"/>
          </a:p>
        </p:txBody>
      </p:sp>
      <p:sp>
        <p:nvSpPr>
          <p:cNvPr id="7" name="TextBox 16"/>
          <p:cNvSpPr txBox="1">
            <a:spLocks noGrp="1" noChangeArrowheads="1"/>
          </p:cNvSpPr>
          <p:nvPr>
            <p:ph idx="1"/>
          </p:nvPr>
        </p:nvSpPr>
        <p:spPr bwMode="auto">
          <a:xfrm>
            <a:off x="336885" y="1264233"/>
            <a:ext cx="8946012" cy="5384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None/>
              <a:defRPr/>
            </a:pPr>
            <a:r>
              <a:rPr lang="en-US" altLang="en-US" sz="2000" b="1" dirty="0">
                <a:latin typeface="+mj-lt"/>
              </a:rPr>
              <a:t>Primary Care Services</a:t>
            </a:r>
          </a:p>
          <a:p>
            <a:pPr>
              <a:spcBef>
                <a:spcPct val="0"/>
              </a:spcBef>
              <a:buFont typeface="Wingdings" panose="05000000000000000000" pitchFamily="2" charset="2"/>
              <a:buChar char="§"/>
              <a:defRPr/>
            </a:pPr>
            <a:endParaRPr lang="en-US" altLang="en-US" sz="1600" b="1" dirty="0">
              <a:latin typeface="+mj-lt"/>
            </a:endParaRPr>
          </a:p>
          <a:p>
            <a:pPr lvl="1">
              <a:lnSpc>
                <a:spcPct val="100000"/>
              </a:lnSpc>
              <a:spcBef>
                <a:spcPct val="0"/>
              </a:spcBef>
              <a:spcAft>
                <a:spcPts val="529"/>
              </a:spcAft>
              <a:buFont typeface="Wingdings" panose="05000000000000000000" pitchFamily="2" charset="2"/>
              <a:buChar char="§"/>
              <a:defRPr/>
            </a:pPr>
            <a:r>
              <a:rPr lang="en-US" altLang="en-US" sz="1800" dirty="0">
                <a:latin typeface="+mj-lt"/>
              </a:rPr>
              <a:t>The employee must select the DPC plan and elect the DPC Practice as PCP to allow spouse/dependents (age 18 and older) to select DPC Practice as their PCP</a:t>
            </a:r>
          </a:p>
          <a:p>
            <a:pPr lvl="1">
              <a:lnSpc>
                <a:spcPct val="100000"/>
              </a:lnSpc>
              <a:spcBef>
                <a:spcPct val="0"/>
              </a:spcBef>
              <a:spcAft>
                <a:spcPts val="529"/>
              </a:spcAft>
              <a:buFont typeface="Wingdings" panose="05000000000000000000" pitchFamily="2" charset="2"/>
              <a:buChar char="§"/>
              <a:defRPr/>
            </a:pPr>
            <a:r>
              <a:rPr lang="en-US" altLang="en-US" sz="1800" dirty="0">
                <a:latin typeface="+mj-lt"/>
              </a:rPr>
              <a:t>Spouse/dependents are not required to have the DPC Practice as their PCP</a:t>
            </a:r>
          </a:p>
          <a:p>
            <a:pPr lvl="1">
              <a:lnSpc>
                <a:spcPct val="100000"/>
              </a:lnSpc>
              <a:spcBef>
                <a:spcPct val="0"/>
              </a:spcBef>
              <a:spcAft>
                <a:spcPts val="529"/>
              </a:spcAft>
              <a:buFont typeface="Wingdings" panose="05000000000000000000" pitchFamily="2" charset="2"/>
              <a:buChar char="§"/>
              <a:defRPr/>
            </a:pPr>
            <a:r>
              <a:rPr lang="en-US" altLang="en-US" sz="1800" dirty="0">
                <a:latin typeface="+mj-lt"/>
              </a:rPr>
              <a:t>Members with the DPC Practice as their designated PCP will have all other primary care services denied from all other PCPs</a:t>
            </a:r>
          </a:p>
          <a:p>
            <a:pPr lvl="1">
              <a:lnSpc>
                <a:spcPct val="100000"/>
              </a:lnSpc>
              <a:spcBef>
                <a:spcPct val="0"/>
              </a:spcBef>
              <a:spcAft>
                <a:spcPts val="529"/>
              </a:spcAft>
              <a:buFont typeface="Wingdings" panose="05000000000000000000" pitchFamily="2" charset="2"/>
              <a:buChar char="§"/>
              <a:defRPr/>
            </a:pPr>
            <a:r>
              <a:rPr lang="en-US" altLang="en-US" sz="1800" dirty="0">
                <a:latin typeface="+mj-lt"/>
              </a:rPr>
              <a:t>Spouse/dependents without the DPC Practice as their designated PCP can access in-network primary care services through the following providers:</a:t>
            </a:r>
          </a:p>
          <a:p>
            <a:pPr marL="1125213" lvl="3" indent="-285750">
              <a:lnSpc>
                <a:spcPct val="100000"/>
              </a:lnSpc>
              <a:spcBef>
                <a:spcPct val="0"/>
              </a:spcBef>
              <a:spcAft>
                <a:spcPts val="529"/>
              </a:spcAft>
              <a:buFont typeface="Wingdings" panose="05000000000000000000" pitchFamily="2" charset="2"/>
              <a:buChar char="§"/>
              <a:defRPr/>
            </a:pPr>
            <a:r>
              <a:rPr lang="en-US" altLang="en-US" sz="1600" b="1" dirty="0">
                <a:latin typeface="+mj-lt"/>
              </a:rPr>
              <a:t>EHP Preferred Network</a:t>
            </a:r>
            <a:r>
              <a:rPr lang="en-US" altLang="en-US" sz="1600" dirty="0">
                <a:latin typeface="+mj-lt"/>
              </a:rPr>
              <a:t>: A provider or facility in the EHP network that is deemed a preferred provider</a:t>
            </a:r>
          </a:p>
          <a:p>
            <a:pPr marL="1125213" lvl="3" indent="-285750">
              <a:lnSpc>
                <a:spcPct val="100000"/>
              </a:lnSpc>
              <a:spcBef>
                <a:spcPct val="0"/>
              </a:spcBef>
              <a:spcAft>
                <a:spcPts val="529"/>
              </a:spcAft>
              <a:buFont typeface="Wingdings" panose="05000000000000000000" pitchFamily="2" charset="2"/>
              <a:buChar char="§"/>
              <a:defRPr/>
            </a:pPr>
            <a:r>
              <a:rPr lang="en-US" altLang="en-US" sz="1600" b="1" dirty="0">
                <a:latin typeface="+mj-lt"/>
              </a:rPr>
              <a:t>EHP Network</a:t>
            </a:r>
            <a:r>
              <a:rPr lang="en-US" altLang="en-US" sz="1600" dirty="0">
                <a:latin typeface="+mj-lt"/>
              </a:rPr>
              <a:t>: Direct access to any EHP or Cigna PPO network participating provider </a:t>
            </a:r>
          </a:p>
          <a:p>
            <a:pPr marL="1125213" lvl="3" indent="-285750">
              <a:lnSpc>
                <a:spcPct val="100000"/>
              </a:lnSpc>
              <a:spcBef>
                <a:spcPct val="0"/>
              </a:spcBef>
              <a:spcAft>
                <a:spcPts val="529"/>
              </a:spcAft>
              <a:buFont typeface="Wingdings" panose="05000000000000000000" pitchFamily="2" charset="2"/>
              <a:buChar char="§"/>
              <a:defRPr/>
            </a:pPr>
            <a:endParaRPr lang="en-US" altLang="en-US" sz="1600" dirty="0">
              <a:latin typeface="+mj-lt"/>
            </a:endParaRPr>
          </a:p>
          <a:p>
            <a:pPr>
              <a:spcBef>
                <a:spcPct val="0"/>
              </a:spcBef>
              <a:buNone/>
              <a:defRPr/>
            </a:pPr>
            <a:r>
              <a:rPr lang="en-US" altLang="en-US" sz="2000" b="1" dirty="0">
                <a:latin typeface="+mj-lt"/>
              </a:rPr>
              <a:t>Specialty Care Services</a:t>
            </a:r>
          </a:p>
          <a:p>
            <a:pPr>
              <a:spcBef>
                <a:spcPct val="0"/>
              </a:spcBef>
              <a:defRPr/>
            </a:pPr>
            <a:endParaRPr lang="en-US" altLang="en-US" sz="1600" dirty="0">
              <a:latin typeface="+mj-lt"/>
            </a:endParaRPr>
          </a:p>
          <a:p>
            <a:pPr lvl="1">
              <a:spcBef>
                <a:spcPct val="0"/>
              </a:spcBef>
              <a:spcAft>
                <a:spcPts val="529"/>
              </a:spcAft>
              <a:buFont typeface="Wingdings" panose="05000000000000000000" pitchFamily="2" charset="2"/>
              <a:buChar char="§"/>
              <a:defRPr/>
            </a:pPr>
            <a:r>
              <a:rPr lang="en-US" altLang="en-US" sz="1800" dirty="0">
                <a:latin typeface="+mj-lt"/>
              </a:rPr>
              <a:t>Members can access in-network services through the following providers:</a:t>
            </a:r>
            <a:endParaRPr lang="en-US" altLang="en-US" sz="2000" dirty="0">
              <a:latin typeface="+mj-lt"/>
            </a:endParaRPr>
          </a:p>
          <a:p>
            <a:pPr marL="1068063" lvl="3">
              <a:spcBef>
                <a:spcPct val="0"/>
              </a:spcBef>
              <a:spcAft>
                <a:spcPts val="529"/>
              </a:spcAft>
              <a:buFont typeface="Wingdings" panose="05000000000000000000" pitchFamily="2" charset="2"/>
              <a:buChar char="§"/>
              <a:defRPr/>
            </a:pPr>
            <a:r>
              <a:rPr lang="en-US" altLang="en-US" sz="1600" b="1" dirty="0">
                <a:latin typeface="+mj-lt"/>
              </a:rPr>
              <a:t>EHP Preferred Network: </a:t>
            </a:r>
            <a:r>
              <a:rPr lang="en-US" altLang="en-US" sz="1600" dirty="0">
                <a:latin typeface="+mj-lt"/>
              </a:rPr>
              <a:t>A provider or facility in the EHP network that is deemed a preferred provider that has a lower member co-insurance amount</a:t>
            </a:r>
            <a:endParaRPr lang="en-US" altLang="en-US" sz="1600" b="1" dirty="0">
              <a:latin typeface="+mj-lt"/>
            </a:endParaRPr>
          </a:p>
          <a:p>
            <a:pPr marL="1068063" lvl="3">
              <a:spcBef>
                <a:spcPct val="0"/>
              </a:spcBef>
              <a:spcAft>
                <a:spcPts val="529"/>
              </a:spcAft>
              <a:buFont typeface="Wingdings" panose="05000000000000000000" pitchFamily="2" charset="2"/>
              <a:buChar char="§"/>
              <a:defRPr/>
            </a:pPr>
            <a:r>
              <a:rPr lang="en-US" altLang="en-US" sz="1600" b="1" dirty="0">
                <a:latin typeface="+mj-lt"/>
              </a:rPr>
              <a:t>EHP Network: </a:t>
            </a:r>
            <a:r>
              <a:rPr lang="en-US" altLang="en-US" sz="1600" dirty="0">
                <a:latin typeface="+mj-lt"/>
              </a:rPr>
              <a:t>Direct access to any EHP or Cigna PPO network participating provider </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182431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397541"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5</a:t>
            </a:fld>
            <a:endParaRPr lang="en-US" dirty="0"/>
          </a:p>
        </p:txBody>
      </p:sp>
      <p:sp>
        <p:nvSpPr>
          <p:cNvPr id="7" name="TextBox 6"/>
          <p:cNvSpPr txBox="1"/>
          <p:nvPr/>
        </p:nvSpPr>
        <p:spPr>
          <a:xfrm>
            <a:off x="875466" y="6099121"/>
            <a:ext cx="6858000" cy="261610"/>
          </a:xfrm>
          <a:prstGeom prst="rect">
            <a:avLst/>
          </a:prstGeom>
          <a:noFill/>
        </p:spPr>
        <p:txBody>
          <a:bodyPr>
            <a:spAutoFit/>
          </a:bodyPr>
          <a:lstStyle/>
          <a:p>
            <a:pPr>
              <a:defRPr/>
            </a:pPr>
            <a:r>
              <a:rPr lang="en-US" sz="1100" i="1" dirty="0">
                <a:latin typeface="+mj-lt"/>
              </a:rPr>
              <a:t>** You can locate providers in the Preferred Network and the EHP/Cigna network at ehp.org.	</a:t>
            </a:r>
          </a:p>
        </p:txBody>
      </p:sp>
      <p:sp>
        <p:nvSpPr>
          <p:cNvPr id="9" name="Content Placeholder 1"/>
          <p:cNvSpPr txBox="1">
            <a:spLocks/>
          </p:cNvSpPr>
          <p:nvPr/>
        </p:nvSpPr>
        <p:spPr bwMode="auto">
          <a:xfrm>
            <a:off x="6800850" y="1404584"/>
            <a:ext cx="209073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a:latin typeface="+mj-lt"/>
              </a:rPr>
              <a:t>Deductible: </a:t>
            </a:r>
            <a:r>
              <a:rPr lang="en-US" altLang="en-US" sz="1600" dirty="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Co-insurance: </a:t>
            </a:r>
            <a:r>
              <a:rPr lang="en-US" altLang="en-US" sz="1600" dirty="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Copay: </a:t>
            </a:r>
            <a:r>
              <a:rPr lang="en-US" altLang="en-US" sz="1600" dirty="0">
                <a:latin typeface="+mj-lt"/>
              </a:rPr>
              <a:t>A flat fee you must pay to the provider at the time of service</a:t>
            </a:r>
          </a:p>
        </p:txBody>
      </p:sp>
      <p:graphicFrame>
        <p:nvGraphicFramePr>
          <p:cNvPr id="10" name="Table 9"/>
          <p:cNvGraphicFramePr>
            <a:graphicFrameLocks noGrp="1"/>
          </p:cNvGraphicFramePr>
          <p:nvPr>
            <p:extLst>
              <p:ext uri="{D42A27DB-BD31-4B8C-83A1-F6EECF244321}">
                <p14:modId xmlns:p14="http://schemas.microsoft.com/office/powerpoint/2010/main" val="4221805997"/>
              </p:ext>
            </p:extLst>
          </p:nvPr>
        </p:nvGraphicFramePr>
        <p:xfrm>
          <a:off x="914400" y="1458913"/>
          <a:ext cx="5613721" cy="4579966"/>
        </p:xfrm>
        <a:graphic>
          <a:graphicData uri="http://schemas.openxmlformats.org/drawingml/2006/table">
            <a:tbl>
              <a:tblPr>
                <a:tableStyleId>{5C22544A-7EE6-4342-B048-85BDC9FD1C3A}</a:tableStyleId>
              </a:tblPr>
              <a:tblGrid>
                <a:gridCol w="2113494">
                  <a:extLst>
                    <a:ext uri="{9D8B030D-6E8A-4147-A177-3AD203B41FA5}">
                      <a16:colId xmlns:a16="http://schemas.microsoft.com/office/drawing/2014/main" val="925778200"/>
                    </a:ext>
                  </a:extLst>
                </a:gridCol>
                <a:gridCol w="1183631">
                  <a:extLst>
                    <a:ext uri="{9D8B030D-6E8A-4147-A177-3AD203B41FA5}">
                      <a16:colId xmlns:a16="http://schemas.microsoft.com/office/drawing/2014/main" val="3471351127"/>
                    </a:ext>
                  </a:extLst>
                </a:gridCol>
                <a:gridCol w="1158298">
                  <a:extLst>
                    <a:ext uri="{9D8B030D-6E8A-4147-A177-3AD203B41FA5}">
                      <a16:colId xmlns:a16="http://schemas.microsoft.com/office/drawing/2014/main" val="2576817612"/>
                    </a:ext>
                  </a:extLst>
                </a:gridCol>
                <a:gridCol w="1158298">
                  <a:extLst>
                    <a:ext uri="{9D8B030D-6E8A-4147-A177-3AD203B41FA5}">
                      <a16:colId xmlns:a16="http://schemas.microsoft.com/office/drawing/2014/main" val="1387597305"/>
                    </a:ext>
                  </a:extLst>
                </a:gridCol>
              </a:tblGrid>
              <a:tr h="465126">
                <a:tc>
                  <a:txBody>
                    <a:bodyPr/>
                    <a:lstStyle/>
                    <a:p>
                      <a:pPr algn="l" fontAlgn="b"/>
                      <a:endParaRPr lang="en-US" sz="1400" b="1" i="0" u="none" strike="noStrike" dirty="0">
                        <a:solidFill>
                          <a:srgbClr val="FFFFFF"/>
                        </a:solidFill>
                        <a:effectLst/>
                        <a:latin typeface="+mj-lt"/>
                      </a:endParaRPr>
                    </a:p>
                  </a:txBody>
                  <a:tcPr marL="8029" marR="8029" marT="8029"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400" b="1" u="none" strike="noStrike" dirty="0">
                          <a:solidFill>
                            <a:schemeClr val="bg1"/>
                          </a:solidFill>
                          <a:effectLst/>
                          <a:latin typeface="+mj-lt"/>
                        </a:rPr>
                        <a:t>Johns</a:t>
                      </a:r>
                      <a:r>
                        <a:rPr lang="en-US" sz="1400" b="1" u="none" strike="noStrike" baseline="0" dirty="0">
                          <a:solidFill>
                            <a:schemeClr val="bg1"/>
                          </a:solidFill>
                          <a:effectLst/>
                          <a:latin typeface="+mj-lt"/>
                        </a:rPr>
                        <a:t> Hopkins</a:t>
                      </a:r>
                      <a:r>
                        <a:rPr lang="en-US" sz="1400" b="1" u="none" strike="noStrike" dirty="0">
                          <a:solidFill>
                            <a:schemeClr val="bg1"/>
                          </a:solidFill>
                          <a:effectLst/>
                          <a:latin typeface="+mj-lt"/>
                        </a:rPr>
                        <a:t> DPC Plan</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8029" marR="8029" marT="8029" marB="0"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extLst>
                  <a:ext uri="{0D108BD9-81ED-4DB2-BD59-A6C34878D82A}">
                    <a16:rowId xmlns:a16="http://schemas.microsoft.com/office/drawing/2014/main" val="428680524"/>
                  </a:ext>
                </a:extLst>
              </a:tr>
              <a:tr h="443253">
                <a:tc>
                  <a:txBody>
                    <a:bodyPr/>
                    <a:lstStyle/>
                    <a:p>
                      <a:pPr lvl="0" algn="ctr" fontAlgn="b"/>
                      <a:r>
                        <a:rPr lang="en-US" sz="1400" b="1" u="none" strike="noStrike" dirty="0">
                          <a:solidFill>
                            <a:schemeClr val="bg1"/>
                          </a:solidFill>
                          <a:effectLst/>
                          <a:latin typeface="+mj-lt"/>
                        </a:rPr>
                        <a:t>Coverage Details</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a:solidFill>
                            <a:schemeClr val="bg1"/>
                          </a:solidFill>
                          <a:effectLst/>
                          <a:latin typeface="+mj-lt"/>
                        </a:rPr>
                        <a:t>EHP Preferred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tc>
                  <a:txBody>
                    <a:bodyPr/>
                    <a:lstStyle/>
                    <a:p>
                      <a:pPr algn="ctr" fontAlgn="b"/>
                      <a:r>
                        <a:rPr lang="en-US" sz="1200" u="none" strike="noStrike" dirty="0">
                          <a:solidFill>
                            <a:schemeClr val="bg1"/>
                          </a:solidFill>
                          <a:effectLst/>
                          <a:latin typeface="+mj-lt"/>
                        </a:rPr>
                        <a:t>EHP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u="none" strike="noStrike" kern="1200" dirty="0">
                          <a:solidFill>
                            <a:schemeClr val="bg1"/>
                          </a:solidFill>
                          <a:effectLst/>
                          <a:latin typeface="+mj-lt"/>
                          <a:ea typeface="+mn-ea"/>
                          <a:cs typeface="+mn-cs"/>
                        </a:rPr>
                        <a:t>Out-of-Network</a:t>
                      </a:r>
                      <a:endParaRPr lang="en-US" sz="1200" b="0" i="0" u="none" strike="noStrike" kern="1200" dirty="0">
                        <a:solidFill>
                          <a:schemeClr val="bg1"/>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extLst>
                  <a:ext uri="{0D108BD9-81ED-4DB2-BD59-A6C34878D82A}">
                    <a16:rowId xmlns:a16="http://schemas.microsoft.com/office/drawing/2014/main" val="1536732303"/>
                  </a:ext>
                </a:extLst>
              </a:tr>
              <a:tr h="258718">
                <a:tc gridSpan="4">
                  <a:txBody>
                    <a:bodyPr/>
                    <a:lstStyle/>
                    <a:p>
                      <a:pPr lvl="0" algn="l" fontAlgn="b"/>
                      <a:r>
                        <a:rPr lang="en-US" sz="1100" b="1" u="none" strike="noStrike" dirty="0">
                          <a:effectLst/>
                          <a:latin typeface="+mj-lt"/>
                        </a:rPr>
                        <a:t>Annual Deductible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algn="ctr" fontAlgn="b"/>
                      <a:endParaRPr lang="en-US" sz="1100" b="0" i="1"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algn="ctr" fontAlgn="b"/>
                      <a:endParaRPr lang="en-US" sz="1100" b="0" i="1"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2485044"/>
                  </a:ext>
                </a:extLst>
              </a:tr>
              <a:tr h="546652">
                <a:tc>
                  <a:txBody>
                    <a:bodyPr/>
                    <a:lstStyle/>
                    <a:p>
                      <a:pPr lvl="0" algn="ctr" fontAlgn="b"/>
                      <a:r>
                        <a:rPr lang="en-US" sz="1100" u="none" strike="noStrike" dirty="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nn-NO" sz="1100" u="none" strike="noStrike" dirty="0">
                          <a:effectLst/>
                          <a:latin typeface="+mj-lt"/>
                        </a:rPr>
                        <a:t>(</a:t>
                      </a:r>
                      <a:r>
                        <a:rPr lang="en-US" sz="1100" i="1" u="none" strike="noStrike" dirty="0">
                          <a:effectLst/>
                          <a:latin typeface="+mj-lt"/>
                        </a:rPr>
                        <a:t>Determined by Salary Tier)</a:t>
                      </a:r>
                      <a:endParaRPr lang="nn-NO" sz="1100" u="none" strike="noStrike" dirty="0">
                        <a:effectLst/>
                        <a:latin typeface="+mj-lt"/>
                      </a:endParaRPr>
                    </a:p>
                    <a:p>
                      <a:pPr algn="ctr" fontAlgn="b"/>
                      <a:r>
                        <a:rPr lang="nn-NO" sz="1100" u="none" strike="noStrike" dirty="0">
                          <a:effectLst/>
                          <a:latin typeface="+mj-lt"/>
                        </a:rPr>
                        <a:t>$150 (&lt;$50K)</a:t>
                      </a:r>
                    </a:p>
                    <a:p>
                      <a:pPr algn="ctr" fontAlgn="b"/>
                      <a:r>
                        <a:rPr lang="nn-NO" sz="1100" u="none" strike="noStrike" dirty="0">
                          <a:effectLst/>
                          <a:latin typeface="+mj-lt"/>
                        </a:rPr>
                        <a:t>$200 ($50K-$119K)</a:t>
                      </a:r>
                    </a:p>
                    <a:p>
                      <a:pPr algn="ctr" fontAlgn="b"/>
                      <a:r>
                        <a:rPr lang="nn-NO" sz="1100" u="none" strike="noStrike" dirty="0">
                          <a:effectLst/>
                          <a:latin typeface="+mj-lt"/>
                        </a:rPr>
                        <a:t>$300 (&gt;=$120K)</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$750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350100"/>
                  </a:ext>
                </a:extLst>
              </a:tr>
              <a:tr h="546652">
                <a:tc>
                  <a:txBody>
                    <a:bodyPr/>
                    <a:lstStyle/>
                    <a:p>
                      <a:pPr lvl="0" algn="ctr" fontAlgn="b"/>
                      <a:r>
                        <a:rPr lang="en-US" sz="1100" u="none" strike="noStrike" dirty="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nn-NO" sz="1100" u="none" strike="noStrike" dirty="0">
                          <a:effectLst/>
                          <a:latin typeface="+mj-lt"/>
                        </a:rPr>
                        <a:t>(</a:t>
                      </a:r>
                      <a:r>
                        <a:rPr lang="en-US" sz="1100" i="1" u="none" strike="noStrike" dirty="0">
                          <a:effectLst/>
                          <a:latin typeface="+mj-lt"/>
                        </a:rPr>
                        <a:t>Determined by Salary Tier)</a:t>
                      </a:r>
                      <a:endParaRPr lang="nn-NO" sz="1100" u="none" strike="noStrike" dirty="0">
                        <a:effectLst/>
                        <a:latin typeface="+mj-lt"/>
                      </a:endParaRPr>
                    </a:p>
                    <a:p>
                      <a:pPr algn="ctr" fontAlgn="b"/>
                      <a:r>
                        <a:rPr lang="nn-NO" sz="1100" u="none" strike="noStrike" dirty="0">
                          <a:effectLst/>
                          <a:latin typeface="+mj-lt"/>
                        </a:rPr>
                        <a:t>$300 (&lt;$50K)</a:t>
                      </a:r>
                    </a:p>
                    <a:p>
                      <a:pPr algn="ctr" fontAlgn="b"/>
                      <a:r>
                        <a:rPr lang="nn-NO" sz="1100" u="none" strike="noStrike" dirty="0">
                          <a:effectLst/>
                          <a:latin typeface="+mj-lt"/>
                        </a:rPr>
                        <a:t>$400 ($50K-$119K)</a:t>
                      </a:r>
                    </a:p>
                    <a:p>
                      <a:pPr algn="ctr" fontAlgn="b"/>
                      <a:r>
                        <a:rPr lang="nn-NO" sz="1100" u="none" strike="noStrike" dirty="0">
                          <a:effectLst/>
                          <a:latin typeface="+mj-lt"/>
                        </a:rPr>
                        <a:t>$600 (&gt;$120K)</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$1,500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795009"/>
                  </a:ext>
                </a:extLst>
              </a:tr>
              <a:tr h="359350">
                <a:tc gridSpan="4">
                  <a:txBody>
                    <a:bodyPr/>
                    <a:lstStyle/>
                    <a:p>
                      <a:pPr lvl="0" algn="l" fontAlgn="b"/>
                      <a:r>
                        <a:rPr lang="en-US" sz="1100" b="1" u="none" strike="noStrike" dirty="0">
                          <a:effectLst/>
                          <a:latin typeface="+mj-lt"/>
                        </a:rPr>
                        <a:t>Annual Out-of-Pocket Max.</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696156"/>
                  </a:ext>
                </a:extLst>
              </a:tr>
              <a:tr h="546652">
                <a:tc>
                  <a:txBody>
                    <a:bodyPr/>
                    <a:lstStyle/>
                    <a:p>
                      <a:pPr lvl="0" algn="ctr" fontAlgn="b"/>
                      <a:r>
                        <a:rPr lang="en-US" sz="1100" u="none" strike="noStrike" dirty="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nn-NO" sz="1100" u="none" strike="noStrike" dirty="0">
                          <a:effectLst/>
                          <a:latin typeface="+mj-lt"/>
                        </a:rPr>
                        <a:t>(</a:t>
                      </a:r>
                      <a:r>
                        <a:rPr lang="en-US" sz="1100" i="1" u="none" strike="noStrike" dirty="0">
                          <a:effectLst/>
                          <a:latin typeface="+mj-lt"/>
                        </a:rPr>
                        <a:t>Determined by Salary Tier)</a:t>
                      </a:r>
                      <a:endParaRPr lang="nn-NO" sz="1100" u="none" strike="noStrike" dirty="0">
                        <a:effectLst/>
                        <a:latin typeface="+mj-lt"/>
                      </a:endParaRPr>
                    </a:p>
                    <a:p>
                      <a:pPr algn="ctr" fontAlgn="b"/>
                      <a:r>
                        <a:rPr lang="nn-NO" sz="1100" u="none" strike="noStrike" dirty="0">
                          <a:effectLst/>
                          <a:latin typeface="+mj-lt"/>
                        </a:rPr>
                        <a:t>$1,500 (&lt;$50K)</a:t>
                      </a:r>
                    </a:p>
                    <a:p>
                      <a:pPr algn="ctr" fontAlgn="b"/>
                      <a:r>
                        <a:rPr lang="nn-NO" sz="1100" u="none" strike="noStrike" dirty="0">
                          <a:effectLst/>
                          <a:latin typeface="+mj-lt"/>
                        </a:rPr>
                        <a:t>$2,000 ($50K-$119K)</a:t>
                      </a:r>
                    </a:p>
                    <a:p>
                      <a:pPr algn="ctr" fontAlgn="b"/>
                      <a:r>
                        <a:rPr lang="nn-NO" sz="1100" u="none" strike="noStrike" dirty="0">
                          <a:effectLst/>
                          <a:latin typeface="+mj-lt"/>
                        </a:rPr>
                        <a:t>$3,000 (&gt;=$120K)</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$3,500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5847249"/>
                  </a:ext>
                </a:extLst>
              </a:tr>
              <a:tr h="546652">
                <a:tc>
                  <a:txBody>
                    <a:bodyPr/>
                    <a:lstStyle/>
                    <a:p>
                      <a:pPr lvl="0" algn="ctr" fontAlgn="b"/>
                      <a:r>
                        <a:rPr lang="en-US" sz="1100" u="none" strike="noStrike" dirty="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nn-NO" sz="1100" u="none" strike="noStrike" dirty="0">
                          <a:effectLst/>
                          <a:latin typeface="+mj-lt"/>
                        </a:rPr>
                        <a:t>(</a:t>
                      </a:r>
                      <a:r>
                        <a:rPr lang="en-US" sz="1100" i="1" u="none" strike="noStrike" dirty="0">
                          <a:effectLst/>
                          <a:latin typeface="+mj-lt"/>
                        </a:rPr>
                        <a:t>Determined by Salary Tier)</a:t>
                      </a:r>
                      <a:endParaRPr lang="nn-NO" sz="1100" u="none" strike="noStrike" dirty="0">
                        <a:effectLst/>
                        <a:latin typeface="+mj-lt"/>
                      </a:endParaRPr>
                    </a:p>
                    <a:p>
                      <a:pPr algn="ctr" fontAlgn="b"/>
                      <a:r>
                        <a:rPr lang="nn-NO" sz="1100" u="none" strike="noStrike" dirty="0">
                          <a:effectLst/>
                          <a:latin typeface="+mj-lt"/>
                        </a:rPr>
                        <a:t>$3,000 (&lt;$50K)</a:t>
                      </a:r>
                    </a:p>
                    <a:p>
                      <a:pPr algn="ctr" fontAlgn="b"/>
                      <a:r>
                        <a:rPr lang="nn-NO" sz="1100" u="none" strike="noStrike" dirty="0">
                          <a:effectLst/>
                          <a:latin typeface="+mj-lt"/>
                        </a:rPr>
                        <a:t>$4,000 ($50K-$119K)</a:t>
                      </a:r>
                    </a:p>
                    <a:p>
                      <a:pPr algn="ctr" fontAlgn="b"/>
                      <a:r>
                        <a:rPr lang="nn-NO" sz="1100" u="none" strike="noStrike" dirty="0">
                          <a:effectLst/>
                          <a:latin typeface="+mj-lt"/>
                        </a:rPr>
                        <a:t>$6,000 (&gt;=$120K)</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a:solidFill>
                            <a:srgbClr val="000000"/>
                          </a:solidFill>
                          <a:effectLst/>
                          <a:latin typeface="+mj-lt"/>
                        </a:rPr>
                        <a:t>$7,000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22543673"/>
                  </a:ext>
                </a:extLst>
              </a:tr>
              <a:tr h="339163">
                <a:tc>
                  <a:txBody>
                    <a:bodyPr/>
                    <a:lstStyle/>
                    <a:p>
                      <a:pPr lvl="0" algn="ctr" fontAlgn="b"/>
                      <a:r>
                        <a:rPr lang="en-US" sz="1100" b="1" u="none" strike="noStrike" dirty="0">
                          <a:effectLst/>
                          <a:latin typeface="+mj-lt"/>
                        </a:rPr>
                        <a:t>Co-insurance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a:txBody>
                    <a:bodyPr/>
                    <a:lstStyle/>
                    <a:p>
                      <a:pPr algn="ctr" fontAlgn="b"/>
                      <a:r>
                        <a:rPr lang="en-US" sz="1100" u="none" strike="noStrike" dirty="0">
                          <a:effectLst/>
                          <a:latin typeface="+mj-lt"/>
                        </a:rPr>
                        <a:t>pay 10%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pay 20%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3694887"/>
                  </a:ext>
                </a:extLst>
              </a:tr>
            </a:tbl>
          </a:graphicData>
        </a:graphic>
      </p:graphicFrame>
      <p:sp>
        <p:nvSpPr>
          <p:cNvPr id="8" name="TextBox 7"/>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17636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918028"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6</a:t>
            </a:fld>
            <a:endParaRPr lang="en-US" dirty="0"/>
          </a:p>
        </p:txBody>
      </p:sp>
      <p:sp>
        <p:nvSpPr>
          <p:cNvPr id="6" name="TextBox 5"/>
          <p:cNvSpPr txBox="1"/>
          <p:nvPr/>
        </p:nvSpPr>
        <p:spPr>
          <a:xfrm>
            <a:off x="810225" y="6093105"/>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ehp.org.	</a:t>
            </a:r>
          </a:p>
        </p:txBody>
      </p:sp>
      <p:sp>
        <p:nvSpPr>
          <p:cNvPr id="11" name="Content Placeholder 1"/>
          <p:cNvSpPr txBox="1">
            <a:spLocks/>
          </p:cNvSpPr>
          <p:nvPr/>
        </p:nvSpPr>
        <p:spPr bwMode="auto">
          <a:xfrm>
            <a:off x="7343562" y="1184133"/>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a:latin typeface="+mj-lt"/>
              </a:rPr>
              <a:t>Deductible: </a:t>
            </a:r>
            <a:r>
              <a:rPr lang="en-US" altLang="en-US" sz="1600" dirty="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Co-insurance: </a:t>
            </a:r>
            <a:r>
              <a:rPr lang="en-US" altLang="en-US" sz="1600" dirty="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Copay: </a:t>
            </a:r>
            <a:r>
              <a:rPr lang="en-US" altLang="en-US" sz="1600" dirty="0">
                <a:latin typeface="+mj-lt"/>
              </a:rPr>
              <a:t>A flat fee you must pay to the provider at the time of service</a:t>
            </a:r>
          </a:p>
        </p:txBody>
      </p:sp>
      <p:graphicFrame>
        <p:nvGraphicFramePr>
          <p:cNvPr id="7" name="Table 6"/>
          <p:cNvGraphicFramePr>
            <a:graphicFrameLocks noGrp="1"/>
          </p:cNvGraphicFramePr>
          <p:nvPr>
            <p:extLst>
              <p:ext uri="{D42A27DB-BD31-4B8C-83A1-F6EECF244321}">
                <p14:modId xmlns:p14="http://schemas.microsoft.com/office/powerpoint/2010/main" val="258614861"/>
              </p:ext>
            </p:extLst>
          </p:nvPr>
        </p:nvGraphicFramePr>
        <p:xfrm>
          <a:off x="914399" y="1251732"/>
          <a:ext cx="6029326" cy="4841372"/>
        </p:xfrm>
        <a:graphic>
          <a:graphicData uri="http://schemas.openxmlformats.org/drawingml/2006/table">
            <a:tbl>
              <a:tblPr>
                <a:tableStyleId>{5C22544A-7EE6-4342-B048-85BDC9FD1C3A}</a:tableStyleId>
              </a:tblPr>
              <a:tblGrid>
                <a:gridCol w="1790701">
                  <a:extLst>
                    <a:ext uri="{9D8B030D-6E8A-4147-A177-3AD203B41FA5}">
                      <a16:colId xmlns:a16="http://schemas.microsoft.com/office/drawing/2014/main" val="1262073218"/>
                    </a:ext>
                  </a:extLst>
                </a:gridCol>
                <a:gridCol w="1352550">
                  <a:extLst>
                    <a:ext uri="{9D8B030D-6E8A-4147-A177-3AD203B41FA5}">
                      <a16:colId xmlns:a16="http://schemas.microsoft.com/office/drawing/2014/main" val="2163627162"/>
                    </a:ext>
                  </a:extLst>
                </a:gridCol>
                <a:gridCol w="1409700">
                  <a:extLst>
                    <a:ext uri="{9D8B030D-6E8A-4147-A177-3AD203B41FA5}">
                      <a16:colId xmlns:a16="http://schemas.microsoft.com/office/drawing/2014/main" val="852308010"/>
                    </a:ext>
                  </a:extLst>
                </a:gridCol>
                <a:gridCol w="1476375">
                  <a:extLst>
                    <a:ext uri="{9D8B030D-6E8A-4147-A177-3AD203B41FA5}">
                      <a16:colId xmlns:a16="http://schemas.microsoft.com/office/drawing/2014/main" val="1097883356"/>
                    </a:ext>
                  </a:extLst>
                </a:gridCol>
              </a:tblGrid>
              <a:tr h="320980">
                <a:tc>
                  <a:txBody>
                    <a:bodyPr/>
                    <a:lstStyle/>
                    <a:p>
                      <a:pPr algn="l" fontAlgn="b"/>
                      <a:r>
                        <a:rPr lang="en-US" sz="1500" u="none" strike="noStrike" dirty="0">
                          <a:effectLst/>
                          <a:latin typeface="+mj-lt"/>
                        </a:rPr>
                        <a:t> </a:t>
                      </a:r>
                      <a:endParaRPr lang="en-US" sz="1500" b="1" i="0" u="none" strike="noStrike" dirty="0">
                        <a:solidFill>
                          <a:srgbClr val="FFFFFF"/>
                        </a:solidFill>
                        <a:effectLst/>
                        <a:latin typeface="+mj-lt"/>
                      </a:endParaRPr>
                    </a:p>
                  </a:txBody>
                  <a:tcPr marL="7394" marR="7394" marT="739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300" b="1" u="none" strike="noStrike" dirty="0">
                          <a:solidFill>
                            <a:schemeClr val="bg1"/>
                          </a:solidFill>
                          <a:effectLst/>
                          <a:latin typeface="+mj-lt"/>
                        </a:rPr>
                        <a:t>Johns</a:t>
                      </a:r>
                      <a:r>
                        <a:rPr lang="en-US" sz="1300" b="1" u="none" strike="noStrike" baseline="0" dirty="0">
                          <a:solidFill>
                            <a:schemeClr val="bg1"/>
                          </a:solidFill>
                          <a:effectLst/>
                          <a:latin typeface="+mj-lt"/>
                        </a:rPr>
                        <a:t> Hopkins</a:t>
                      </a:r>
                      <a:r>
                        <a:rPr lang="en-US" sz="1300" b="1" u="none" strike="noStrike" dirty="0">
                          <a:solidFill>
                            <a:schemeClr val="bg1"/>
                          </a:solidFill>
                          <a:effectLst/>
                          <a:latin typeface="+mj-lt"/>
                        </a:rPr>
                        <a:t> DPC Plan</a:t>
                      </a:r>
                      <a:endParaRPr lang="en-US" sz="1300" b="1"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7735" marR="7735" marT="773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extLst>
                  <a:ext uri="{0D108BD9-81ED-4DB2-BD59-A6C34878D82A}">
                    <a16:rowId xmlns:a16="http://schemas.microsoft.com/office/drawing/2014/main" val="4218566229"/>
                  </a:ext>
                </a:extLst>
              </a:tr>
              <a:tr h="418250">
                <a:tc>
                  <a:txBody>
                    <a:bodyPr/>
                    <a:lstStyle/>
                    <a:p>
                      <a:pPr algn="ctr" fontAlgn="b"/>
                      <a:r>
                        <a:rPr lang="en-US" sz="1100" b="1" u="none" strike="noStrike" dirty="0">
                          <a:solidFill>
                            <a:schemeClr val="bg1"/>
                          </a:solidFill>
                          <a:effectLst/>
                          <a:latin typeface="+mj-lt"/>
                        </a:rPr>
                        <a:t>Office Visits</a:t>
                      </a:r>
                      <a:endParaRPr lang="en-US" sz="1100" b="1"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100" u="none" strike="noStrike" dirty="0">
                          <a:solidFill>
                            <a:schemeClr val="bg1"/>
                          </a:solidFill>
                          <a:effectLst/>
                          <a:latin typeface="+mj-lt"/>
                        </a:rPr>
                        <a:t>EHP Preferred </a:t>
                      </a:r>
                      <a:br>
                        <a:rPr lang="en-US" sz="1100" u="none" strike="noStrike" dirty="0">
                          <a:solidFill>
                            <a:schemeClr val="bg1"/>
                          </a:solidFill>
                          <a:effectLst/>
                          <a:latin typeface="+mj-lt"/>
                        </a:rPr>
                      </a:br>
                      <a:r>
                        <a:rPr lang="en-US" sz="1100" u="none" strike="noStrike" dirty="0">
                          <a:solidFill>
                            <a:schemeClr val="bg1"/>
                          </a:solidFill>
                          <a:effectLst/>
                          <a:latin typeface="+mj-lt"/>
                        </a:rPr>
                        <a:t>Network**</a:t>
                      </a:r>
                      <a:endParaRPr lang="en-US" sz="1100" b="1"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a:txBody>
                    <a:bodyPr/>
                    <a:lstStyle/>
                    <a:p>
                      <a:pPr algn="ctr" fontAlgn="b"/>
                      <a:r>
                        <a:rPr lang="en-US" sz="1100" u="none" strike="noStrike" dirty="0">
                          <a:solidFill>
                            <a:schemeClr val="bg1"/>
                          </a:solidFill>
                          <a:effectLst/>
                          <a:latin typeface="+mj-lt"/>
                        </a:rPr>
                        <a:t>EHP Network**</a:t>
                      </a:r>
                      <a:endParaRPr lang="en-US" sz="1100" b="1"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a:txBody>
                    <a:bodyPr/>
                    <a:lstStyle/>
                    <a:p>
                      <a:pPr algn="ctr" fontAlgn="b"/>
                      <a:r>
                        <a:rPr lang="en-US" sz="1100" b="0" i="0" u="none" strike="noStrike" dirty="0">
                          <a:solidFill>
                            <a:schemeClr val="bg1"/>
                          </a:solidFill>
                          <a:effectLst/>
                          <a:latin typeface="+mj-lt"/>
                        </a:rPr>
                        <a:t>Out-of-Network</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extLst>
                  <a:ext uri="{0D108BD9-81ED-4DB2-BD59-A6C34878D82A}">
                    <a16:rowId xmlns:a16="http://schemas.microsoft.com/office/drawing/2014/main" val="2620776079"/>
                  </a:ext>
                </a:extLst>
              </a:tr>
              <a:tr h="706646">
                <a:tc>
                  <a:txBody>
                    <a:bodyPr/>
                    <a:lstStyle/>
                    <a:p>
                      <a:pPr algn="ctr" fontAlgn="b"/>
                      <a:r>
                        <a:rPr lang="en-US" sz="1100" b="1" u="none" strike="noStrike" dirty="0">
                          <a:effectLst/>
                          <a:latin typeface="+mj-lt"/>
                        </a:rPr>
                        <a:t>Primary Care</a:t>
                      </a:r>
                    </a:p>
                    <a:p>
                      <a:pPr algn="ctr" fontAlgn="b"/>
                      <a:r>
                        <a:rPr lang="en-US" sz="1100" b="1" u="none" strike="noStrike" dirty="0">
                          <a:effectLst/>
                          <a:latin typeface="+mj-lt"/>
                        </a:rPr>
                        <a:t>Office Visit</a:t>
                      </a:r>
                    </a:p>
                    <a:p>
                      <a:pPr algn="ctr" fontAlgn="b"/>
                      <a:r>
                        <a:rPr lang="en-US" sz="1100" b="0" u="none" strike="noStrike" dirty="0">
                          <a:effectLst/>
                          <a:latin typeface="+mj-lt"/>
                        </a:rPr>
                        <a:t>(Adult with DPC as PCP)</a:t>
                      </a:r>
                      <a:endParaRPr lang="en-US" sz="1100" b="0"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u="none" strike="noStrike" dirty="0">
                          <a:effectLst/>
                          <a:latin typeface="+mj-lt"/>
                        </a:rPr>
                        <a:t>DPC visit: $0 copay</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u="none" strike="noStrike" dirty="0">
                          <a:effectLst/>
                          <a:latin typeface="+mj-lt"/>
                        </a:rPr>
                        <a:t>Not applicable</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u="none" strike="noStrike" dirty="0">
                          <a:effectLst/>
                          <a:latin typeface="+mj-lt"/>
                        </a:rPr>
                        <a:t>Not applicable</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9390084"/>
                  </a:ext>
                </a:extLst>
              </a:tr>
              <a:tr h="706647">
                <a:tc>
                  <a:txBody>
                    <a:bodyPr/>
                    <a:lstStyle/>
                    <a:p>
                      <a:pPr algn="ctr" fontAlgn="b"/>
                      <a:r>
                        <a:rPr lang="en-US" sz="1100" b="1" u="none" strike="noStrike" dirty="0">
                          <a:effectLst/>
                          <a:latin typeface="+mj-lt"/>
                        </a:rPr>
                        <a:t>Primary Care</a:t>
                      </a:r>
                    </a:p>
                    <a:p>
                      <a:pPr algn="ctr" fontAlgn="b"/>
                      <a:r>
                        <a:rPr lang="en-US" sz="1100" b="1" u="none" strike="noStrike" dirty="0">
                          <a:effectLst/>
                          <a:latin typeface="+mj-lt"/>
                        </a:rPr>
                        <a:t>Office Visit </a:t>
                      </a:r>
                      <a:r>
                        <a:rPr lang="en-US" sz="1100" b="0" u="none" strike="noStrike" dirty="0">
                          <a:effectLst/>
                          <a:latin typeface="+mj-lt"/>
                        </a:rPr>
                        <a:t>(Spouse/Dependent without DPC as PCP)</a:t>
                      </a:r>
                      <a:endParaRPr lang="en-US" sz="1100" b="0"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u="none" strike="noStrike" dirty="0">
                          <a:effectLst/>
                          <a:latin typeface="+mj-lt"/>
                        </a:rPr>
                        <a:t>$10 copay</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en-US" sz="1100" b="0" i="0" u="none" strike="noStrike" dirty="0">
                          <a:solidFill>
                            <a:srgbClr val="000000"/>
                          </a:solidFill>
                          <a:effectLst/>
                          <a:latin typeface="+mj-lt"/>
                        </a:rPr>
                        <a:t>Pay 30%*</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415152"/>
                  </a:ext>
                </a:extLst>
              </a:tr>
              <a:tr h="706647">
                <a:tc>
                  <a:txBody>
                    <a:bodyPr/>
                    <a:lstStyle/>
                    <a:p>
                      <a:pPr algn="ctr" fontAlgn="b"/>
                      <a:r>
                        <a:rPr lang="en-US" sz="1100" b="1" u="none" strike="noStrike" dirty="0">
                          <a:effectLst/>
                          <a:latin typeface="+mj-lt"/>
                        </a:rPr>
                        <a:t>Primary Care</a:t>
                      </a:r>
                    </a:p>
                    <a:p>
                      <a:pPr algn="ctr" fontAlgn="b"/>
                      <a:r>
                        <a:rPr lang="en-US" sz="1100" b="1" u="none" strike="noStrike" dirty="0">
                          <a:effectLst/>
                          <a:latin typeface="+mj-lt"/>
                        </a:rPr>
                        <a:t>Office Visit</a:t>
                      </a:r>
                    </a:p>
                    <a:p>
                      <a:pPr algn="ctr" fontAlgn="b"/>
                      <a:r>
                        <a:rPr lang="en-US" sz="1100" b="0" u="none" strike="noStrike" dirty="0">
                          <a:effectLst/>
                          <a:latin typeface="+mj-lt"/>
                        </a:rPr>
                        <a:t>(Dependent, age 19 and under without DPC as PCP)</a:t>
                      </a:r>
                      <a:endParaRPr lang="en-US" sz="1100" b="0"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u="none" strike="noStrike" dirty="0">
                          <a:effectLst/>
                          <a:latin typeface="+mj-lt"/>
                        </a:rPr>
                        <a:t>$10 copay</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en-US" sz="1100" b="0" i="0" u="none" strike="noStrike" kern="1200" dirty="0">
                          <a:solidFill>
                            <a:srgbClr val="000000"/>
                          </a:solidFill>
                          <a:effectLst/>
                          <a:latin typeface="+mn-lt"/>
                          <a:ea typeface="+mn-ea"/>
                          <a:cs typeface="+mn-cs"/>
                        </a:rPr>
                        <a:t>Pay 30%*</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6414042"/>
                  </a:ext>
                </a:extLst>
              </a:tr>
              <a:tr h="531834">
                <a:tc>
                  <a:txBody>
                    <a:bodyPr/>
                    <a:lstStyle/>
                    <a:p>
                      <a:pPr algn="ctr" fontAlgn="b"/>
                      <a:r>
                        <a:rPr lang="en-US" sz="1100" b="1" u="none" strike="noStrike" dirty="0">
                          <a:effectLst/>
                          <a:latin typeface="+mj-lt"/>
                        </a:rPr>
                        <a:t>Specialist</a:t>
                      </a:r>
                    </a:p>
                    <a:p>
                      <a:pPr algn="ctr" fontAlgn="b"/>
                      <a:r>
                        <a:rPr lang="en-US" sz="1100" b="1" u="none" strike="noStrike" dirty="0">
                          <a:effectLst/>
                          <a:latin typeface="+mj-lt"/>
                        </a:rPr>
                        <a:t>Office Visit</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pay 10%*,</a:t>
                      </a:r>
                    </a:p>
                    <a:p>
                      <a:pPr algn="ctr" fontAlgn="b"/>
                      <a:r>
                        <a:rPr lang="en-US" sz="1100" b="0" i="0" u="none" strike="noStrike" dirty="0">
                          <a:solidFill>
                            <a:srgbClr val="000000"/>
                          </a:solidFill>
                          <a:effectLst/>
                          <a:latin typeface="+mj-lt"/>
                        </a:rPr>
                        <a:t>5% with DPC referral</a:t>
                      </a: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100" u="none" strike="noStrike" dirty="0">
                          <a:effectLst/>
                          <a:latin typeface="+mj-lt"/>
                        </a:rPr>
                        <a:t>pay 20%*, 1</a:t>
                      </a:r>
                      <a:r>
                        <a:rPr lang="en-US" sz="1100" b="0" i="0" u="none" strike="noStrike" kern="1200" dirty="0">
                          <a:solidFill>
                            <a:srgbClr val="000000"/>
                          </a:solidFill>
                          <a:effectLst/>
                          <a:latin typeface="+mj-lt"/>
                          <a:ea typeface="+mn-ea"/>
                          <a:cs typeface="+mn-cs"/>
                        </a:rPr>
                        <a:t>5% with DPC referral</a:t>
                      </a: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mn-lt"/>
                          <a:ea typeface="+mn-ea"/>
                          <a:cs typeface="+mn-cs"/>
                        </a:rPr>
                        <a:t>Pay 30%*</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3174005"/>
                  </a:ext>
                </a:extLst>
              </a:tr>
              <a:tr h="531834">
                <a:tc>
                  <a:txBody>
                    <a:bodyPr/>
                    <a:lstStyle/>
                    <a:p>
                      <a:pPr algn="ctr" fontAlgn="b"/>
                      <a:r>
                        <a:rPr lang="en-US" sz="1100" b="1" u="none" strike="noStrike" dirty="0">
                          <a:effectLst/>
                          <a:latin typeface="+mj-lt"/>
                        </a:rPr>
                        <a:t>Mental Health</a:t>
                      </a:r>
                    </a:p>
                    <a:p>
                      <a:pPr algn="ctr" fontAlgn="b"/>
                      <a:r>
                        <a:rPr lang="en-US" sz="1100" b="1" u="none" strike="noStrike" dirty="0">
                          <a:effectLst/>
                          <a:latin typeface="+mj-lt"/>
                        </a:rPr>
                        <a:t>Visit</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$5 copay, then 100%, deductible waived</a:t>
                      </a:r>
                      <a:endParaRPr lang="en-US" sz="1100" b="1"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100" u="none" strike="noStrike" dirty="0">
                          <a:effectLst/>
                          <a:latin typeface="+mj-lt"/>
                        </a:rPr>
                        <a:t>$5 copay, then 100%, deductible waived</a:t>
                      </a:r>
                      <a:endParaRPr lang="en-US" sz="1100" b="1"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kern="1200" dirty="0">
                          <a:solidFill>
                            <a:srgbClr val="000000"/>
                          </a:solidFill>
                          <a:effectLst/>
                          <a:latin typeface="+mn-lt"/>
                          <a:ea typeface="+mn-ea"/>
                          <a:cs typeface="+mn-cs"/>
                        </a:rPr>
                        <a:t>Pay 30%*</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0286781"/>
                  </a:ext>
                </a:extLst>
              </a:tr>
              <a:tr h="386701">
                <a:tc>
                  <a:txBody>
                    <a:bodyPr/>
                    <a:lstStyle/>
                    <a:p>
                      <a:pPr algn="ctr" fontAlgn="b"/>
                      <a:r>
                        <a:rPr lang="en-US" sz="1100" b="1" u="none" strike="noStrike" dirty="0">
                          <a:effectLst/>
                          <a:latin typeface="+mj-lt"/>
                        </a:rPr>
                        <a:t>Wellness</a:t>
                      </a:r>
                      <a:r>
                        <a:rPr lang="en-US" sz="1100" b="1" u="none" strike="noStrike" baseline="0" dirty="0">
                          <a:effectLst/>
                          <a:latin typeface="+mj-lt"/>
                        </a:rPr>
                        <a:t> </a:t>
                      </a:r>
                      <a:r>
                        <a:rPr lang="en-US" sz="1100" b="1" u="none" strike="noStrike" dirty="0">
                          <a:effectLst/>
                          <a:latin typeface="+mj-lt"/>
                        </a:rPr>
                        <a:t>Visit</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$0 copay</a:t>
                      </a:r>
                      <a:endParaRPr lang="en-US" sz="1100" b="1"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$0 copay</a:t>
                      </a:r>
                      <a:endParaRPr lang="en-US" sz="1100" b="1"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mn-lt"/>
                          <a:ea typeface="+mn-ea"/>
                          <a:cs typeface="+mn-cs"/>
                        </a:rPr>
                        <a:t>Pay 30%*</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23337"/>
                  </a:ext>
                </a:extLst>
              </a:tr>
              <a:tr h="531833">
                <a:tc>
                  <a:txBody>
                    <a:bodyPr/>
                    <a:lstStyle/>
                    <a:p>
                      <a:pPr algn="ctr" fontAlgn="b"/>
                      <a:r>
                        <a:rPr lang="en-US" sz="1100" b="1" i="0" u="none" strike="noStrike" dirty="0">
                          <a:solidFill>
                            <a:srgbClr val="000000"/>
                          </a:solidFill>
                          <a:effectLst/>
                          <a:latin typeface="+mj-lt"/>
                        </a:rPr>
                        <a:t>Johns Hopkins </a:t>
                      </a:r>
                      <a:r>
                        <a:rPr lang="en-US" sz="1100" b="1" i="0" u="none" strike="noStrike" dirty="0" err="1">
                          <a:solidFill>
                            <a:srgbClr val="000000"/>
                          </a:solidFill>
                          <a:effectLst/>
                          <a:latin typeface="+mj-lt"/>
                        </a:rPr>
                        <a:t>OnDemand</a:t>
                      </a:r>
                      <a:r>
                        <a:rPr lang="en-US" sz="1100" b="1" i="0" u="none" strike="noStrike" dirty="0">
                          <a:solidFill>
                            <a:srgbClr val="000000"/>
                          </a:solidFill>
                          <a:effectLst/>
                          <a:latin typeface="+mj-lt"/>
                        </a:rPr>
                        <a:t> Virtual Care</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fontAlgn="b"/>
                      <a:r>
                        <a:rPr lang="en-US" sz="1100" b="0" i="0" u="none" strike="noStrike" dirty="0">
                          <a:solidFill>
                            <a:srgbClr val="000000"/>
                          </a:solidFill>
                          <a:effectLst/>
                          <a:latin typeface="+mj-lt"/>
                        </a:rPr>
                        <a:t>$0 copay; 100% covered</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algn="ctr" fontAlgn="b"/>
                      <a:endParaRPr lang="en-US" sz="1200" b="0"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9A9BB"/>
                    </a:solidFill>
                  </a:tcPr>
                </a:tc>
                <a:extLst>
                  <a:ext uri="{0D108BD9-81ED-4DB2-BD59-A6C34878D82A}">
                    <a16:rowId xmlns:a16="http://schemas.microsoft.com/office/drawing/2014/main" val="1968043863"/>
                  </a:ext>
                </a:extLst>
              </a:tr>
            </a:tbl>
          </a:graphicData>
        </a:graphic>
      </p:graphicFrame>
      <p:sp>
        <p:nvSpPr>
          <p:cNvPr id="8" name="TextBox 7"/>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398031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456126"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7</a:t>
            </a:fld>
            <a:endParaRPr lang="en-US" dirty="0"/>
          </a:p>
        </p:txBody>
      </p:sp>
      <p:sp>
        <p:nvSpPr>
          <p:cNvPr id="6" name="TextBox 5"/>
          <p:cNvSpPr txBox="1"/>
          <p:nvPr/>
        </p:nvSpPr>
        <p:spPr>
          <a:xfrm>
            <a:off x="1111167" y="6093105"/>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ehp.org.	</a:t>
            </a:r>
          </a:p>
        </p:txBody>
      </p:sp>
      <p:sp>
        <p:nvSpPr>
          <p:cNvPr id="11" name="Content Placeholder 1"/>
          <p:cNvSpPr txBox="1">
            <a:spLocks/>
          </p:cNvSpPr>
          <p:nvPr/>
        </p:nvSpPr>
        <p:spPr bwMode="auto">
          <a:xfrm>
            <a:off x="6881660" y="1361373"/>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a:latin typeface="+mj-lt"/>
              </a:rPr>
              <a:t>Deductible: </a:t>
            </a:r>
            <a:r>
              <a:rPr lang="en-US" altLang="en-US" sz="1600" dirty="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Co-insurance: </a:t>
            </a:r>
            <a:r>
              <a:rPr lang="en-US" altLang="en-US" sz="1600" dirty="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Copay: </a:t>
            </a:r>
            <a:r>
              <a:rPr lang="en-US" altLang="en-US" sz="1600" dirty="0">
                <a:latin typeface="+mj-lt"/>
              </a:rPr>
              <a:t>A flat fee you must pay to the provider at the time of service</a:t>
            </a:r>
          </a:p>
        </p:txBody>
      </p:sp>
      <p:graphicFrame>
        <p:nvGraphicFramePr>
          <p:cNvPr id="8" name="Table 7"/>
          <p:cNvGraphicFramePr>
            <a:graphicFrameLocks noGrp="1"/>
          </p:cNvGraphicFramePr>
          <p:nvPr>
            <p:extLst>
              <p:ext uri="{D42A27DB-BD31-4B8C-83A1-F6EECF244321}">
                <p14:modId xmlns:p14="http://schemas.microsoft.com/office/powerpoint/2010/main" val="639588960"/>
              </p:ext>
            </p:extLst>
          </p:nvPr>
        </p:nvGraphicFramePr>
        <p:xfrm>
          <a:off x="1219200" y="1379537"/>
          <a:ext cx="5429250" cy="4627723"/>
        </p:xfrm>
        <a:graphic>
          <a:graphicData uri="http://schemas.openxmlformats.org/drawingml/2006/table">
            <a:tbl>
              <a:tblPr>
                <a:tableStyleId>{5C22544A-7EE6-4342-B048-85BDC9FD1C3A}</a:tableStyleId>
              </a:tblPr>
              <a:tblGrid>
                <a:gridCol w="1564596">
                  <a:extLst>
                    <a:ext uri="{9D8B030D-6E8A-4147-A177-3AD203B41FA5}">
                      <a16:colId xmlns:a16="http://schemas.microsoft.com/office/drawing/2014/main" val="1262073218"/>
                    </a:ext>
                  </a:extLst>
                </a:gridCol>
                <a:gridCol w="1187701">
                  <a:extLst>
                    <a:ext uri="{9D8B030D-6E8A-4147-A177-3AD203B41FA5}">
                      <a16:colId xmlns:a16="http://schemas.microsoft.com/office/drawing/2014/main" val="2163627162"/>
                    </a:ext>
                  </a:extLst>
                </a:gridCol>
                <a:gridCol w="1410128">
                  <a:extLst>
                    <a:ext uri="{9D8B030D-6E8A-4147-A177-3AD203B41FA5}">
                      <a16:colId xmlns:a16="http://schemas.microsoft.com/office/drawing/2014/main" val="3897442914"/>
                    </a:ext>
                  </a:extLst>
                </a:gridCol>
                <a:gridCol w="1266825">
                  <a:extLst>
                    <a:ext uri="{9D8B030D-6E8A-4147-A177-3AD203B41FA5}">
                      <a16:colId xmlns:a16="http://schemas.microsoft.com/office/drawing/2014/main" val="1440033274"/>
                    </a:ext>
                  </a:extLst>
                </a:gridCol>
              </a:tblGrid>
              <a:tr h="473496">
                <a:tc>
                  <a:txBody>
                    <a:bodyPr/>
                    <a:lstStyle/>
                    <a:p>
                      <a:pPr algn="l" fontAlgn="b"/>
                      <a:r>
                        <a:rPr lang="en-US" sz="1600" u="none" strike="noStrike" dirty="0">
                          <a:effectLst/>
                          <a:latin typeface="+mj-lt"/>
                        </a:rPr>
                        <a:t> </a:t>
                      </a:r>
                      <a:endParaRPr lang="en-US" sz="1600" b="1" i="0" u="none" strike="noStrike" dirty="0">
                        <a:solidFill>
                          <a:srgbClr val="FFFFFF"/>
                        </a:solidFill>
                        <a:effectLst/>
                        <a:latin typeface="+mj-lt"/>
                      </a:endParaRPr>
                    </a:p>
                  </a:txBody>
                  <a:tcPr marL="7733" marR="7733" marT="773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400" b="1" u="none" strike="noStrike" dirty="0">
                          <a:solidFill>
                            <a:schemeClr val="bg1"/>
                          </a:solidFill>
                          <a:effectLst/>
                          <a:latin typeface="+mj-lt"/>
                        </a:rPr>
                        <a:t>Johns</a:t>
                      </a:r>
                      <a:r>
                        <a:rPr lang="en-US" sz="1400" b="1" u="none" strike="noStrike" baseline="0" dirty="0">
                          <a:solidFill>
                            <a:schemeClr val="bg1"/>
                          </a:solidFill>
                          <a:effectLst/>
                          <a:latin typeface="+mj-lt"/>
                        </a:rPr>
                        <a:t> Hopkins</a:t>
                      </a:r>
                      <a:r>
                        <a:rPr lang="en-US" sz="1400" b="1" u="none" strike="noStrike" dirty="0">
                          <a:solidFill>
                            <a:schemeClr val="bg1"/>
                          </a:solidFill>
                          <a:effectLst/>
                          <a:latin typeface="+mj-lt"/>
                        </a:rPr>
                        <a:t> DPC PPO Plan</a:t>
                      </a:r>
                      <a:endParaRPr lang="en-US" sz="14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7733" marR="7733" marT="7733" marB="0"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extLst>
                  <a:ext uri="{0D108BD9-81ED-4DB2-BD59-A6C34878D82A}">
                    <a16:rowId xmlns:a16="http://schemas.microsoft.com/office/drawing/2014/main" val="4218566229"/>
                  </a:ext>
                </a:extLst>
              </a:tr>
              <a:tr h="925467">
                <a:tc>
                  <a:txBody>
                    <a:bodyPr/>
                    <a:lstStyle/>
                    <a:p>
                      <a:pPr algn="ctr" fontAlgn="b"/>
                      <a:r>
                        <a:rPr lang="en-US" sz="1200" b="1" u="none" strike="noStrike" dirty="0">
                          <a:solidFill>
                            <a:schemeClr val="bg1"/>
                          </a:solidFill>
                          <a:effectLst/>
                          <a:latin typeface="+mj-lt"/>
                        </a:rPr>
                        <a:t>Facility Services</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a:solidFill>
                            <a:schemeClr val="bg1"/>
                          </a:solidFill>
                          <a:effectLst/>
                          <a:latin typeface="+mj-lt"/>
                        </a:rPr>
                        <a:t>EHP Preferred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tc>
                  <a:txBody>
                    <a:bodyPr/>
                    <a:lstStyle/>
                    <a:p>
                      <a:pPr algn="ctr" fontAlgn="b"/>
                      <a:r>
                        <a:rPr lang="en-US" sz="1200" u="none" strike="noStrike" dirty="0">
                          <a:solidFill>
                            <a:schemeClr val="bg1"/>
                          </a:solidFill>
                          <a:effectLst/>
                          <a:latin typeface="+mj-lt"/>
                        </a:rPr>
                        <a:t>EHP Network**</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kern="1200" dirty="0">
                          <a:solidFill>
                            <a:schemeClr val="bg1"/>
                          </a:solidFill>
                          <a:effectLst/>
                          <a:latin typeface="+mj-lt"/>
                          <a:ea typeface="+mn-ea"/>
                          <a:cs typeface="+mn-cs"/>
                        </a:rPr>
                        <a:t>Out-of-Network</a:t>
                      </a: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extLst>
                  <a:ext uri="{0D108BD9-81ED-4DB2-BD59-A6C34878D82A}">
                    <a16:rowId xmlns:a16="http://schemas.microsoft.com/office/drawing/2014/main" val="2620776079"/>
                  </a:ext>
                </a:extLst>
              </a:tr>
              <a:tr h="946992">
                <a:tc>
                  <a:txBody>
                    <a:bodyPr/>
                    <a:lstStyle/>
                    <a:p>
                      <a:pPr algn="ctr" fontAlgn="b"/>
                      <a:r>
                        <a:rPr lang="en-US" sz="1200" b="1" u="none" strike="noStrike" dirty="0">
                          <a:effectLst/>
                          <a:latin typeface="+mj-lt"/>
                        </a:rPr>
                        <a:t>Hospital Inpatient</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$150 copay,</a:t>
                      </a:r>
                      <a:r>
                        <a:rPr lang="en-US" sz="1200" u="none" strike="noStrike" baseline="0" dirty="0">
                          <a:effectLst/>
                          <a:latin typeface="+mj-lt"/>
                        </a:rPr>
                        <a:t> then pay 10%*</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dirty="0">
                          <a:effectLst/>
                          <a:latin typeface="+mj-lt"/>
                        </a:rPr>
                        <a:t>$150 copay,</a:t>
                      </a:r>
                      <a:r>
                        <a:rPr lang="en-US" sz="1200" u="none" strike="noStrike" baseline="0" dirty="0">
                          <a:effectLst/>
                          <a:latin typeface="+mj-lt"/>
                        </a:rPr>
                        <a:t> then pay 20%*</a:t>
                      </a:r>
                      <a:endParaRPr lang="en-US" sz="1200" b="1" i="0" u="none" strike="noStrike" kern="1200" dirty="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mj-lt"/>
                        </a:rPr>
                        <a:t>$500 copay, then pay 30%</a:t>
                      </a: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9390084"/>
                  </a:ext>
                </a:extLst>
              </a:tr>
              <a:tr h="570442">
                <a:tc>
                  <a:txBody>
                    <a:bodyPr/>
                    <a:lstStyle/>
                    <a:p>
                      <a:pPr algn="ctr" fontAlgn="b"/>
                      <a:r>
                        <a:rPr lang="en-US" sz="1200" b="1" u="none" strike="noStrike" dirty="0">
                          <a:effectLst/>
                          <a:latin typeface="+mj-lt"/>
                        </a:rPr>
                        <a:t>Hospital Outpatient</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pay 10%*, 5% with DPC referral</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dirty="0">
                          <a:effectLst/>
                          <a:latin typeface="+mj-lt"/>
                        </a:rPr>
                        <a:t>pay 20%*, 15% with DPC referral</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mj-lt"/>
                        </a:rPr>
                        <a:t>pay 30%*</a:t>
                      </a: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3174005"/>
                  </a:ext>
                </a:extLst>
              </a:tr>
              <a:tr h="570442">
                <a:tc>
                  <a:txBody>
                    <a:bodyPr/>
                    <a:lstStyle/>
                    <a:p>
                      <a:pPr algn="ctr" fontAlgn="b"/>
                      <a:r>
                        <a:rPr lang="en-US" sz="1200" b="1" u="none" strike="noStrike" dirty="0">
                          <a:effectLst/>
                          <a:latin typeface="+mj-lt"/>
                        </a:rPr>
                        <a:t>Lab Services</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dirty="0">
                          <a:effectLst/>
                          <a:latin typeface="+mj-lt"/>
                        </a:rPr>
                        <a:t>pay 10%*, 5% with DPC referral</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dirty="0">
                          <a:effectLst/>
                          <a:latin typeface="+mj-lt"/>
                        </a:rPr>
                        <a:t>pay 20%*, 15% with DPC referral</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mj-lt"/>
                          <a:ea typeface="+mn-ea"/>
                          <a:cs typeface="+mn-cs"/>
                        </a:rPr>
                        <a:t>pay 30%*</a:t>
                      </a: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0286781"/>
                  </a:ext>
                </a:extLst>
              </a:tr>
              <a:tr h="570442">
                <a:tc>
                  <a:txBody>
                    <a:bodyPr/>
                    <a:lstStyle/>
                    <a:p>
                      <a:pPr algn="ctr" fontAlgn="b"/>
                      <a:r>
                        <a:rPr lang="en-US" sz="1200" b="1" u="none" strike="noStrike" dirty="0">
                          <a:effectLst/>
                          <a:latin typeface="+mj-lt"/>
                        </a:rPr>
                        <a:t>Emergency Room</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$250 copay*</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kern="1200" dirty="0">
                          <a:solidFill>
                            <a:schemeClr val="dk1"/>
                          </a:solidFill>
                          <a:effectLst/>
                          <a:latin typeface="+mj-lt"/>
                          <a:ea typeface="+mn-ea"/>
                          <a:cs typeface="+mn-cs"/>
                        </a:rPr>
                        <a:t>$250 copay*</a:t>
                      </a:r>
                      <a:endParaRPr lang="en-US" sz="1200" b="1" i="0" u="none" strike="noStrike" kern="1200" dirty="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kern="1200" dirty="0">
                          <a:solidFill>
                            <a:schemeClr val="dk1"/>
                          </a:solidFill>
                          <a:effectLst/>
                          <a:latin typeface="+mj-lt"/>
                          <a:ea typeface="+mn-ea"/>
                          <a:cs typeface="+mn-cs"/>
                        </a:rPr>
                        <a:t>$250 copay*</a:t>
                      </a:r>
                      <a:endParaRPr lang="en-US" sz="1200" b="1" i="0" u="none" strike="noStrike" kern="1200" dirty="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23337"/>
                  </a:ext>
                </a:extLst>
              </a:tr>
              <a:tr h="570442">
                <a:tc>
                  <a:txBody>
                    <a:bodyPr/>
                    <a:lstStyle/>
                    <a:p>
                      <a:pPr algn="ctr" fontAlgn="b"/>
                      <a:r>
                        <a:rPr lang="en-US" sz="1200" b="1" i="0" u="none" strike="noStrike" dirty="0">
                          <a:solidFill>
                            <a:srgbClr val="000000"/>
                          </a:solidFill>
                          <a:effectLst/>
                          <a:latin typeface="+mj-lt"/>
                        </a:rPr>
                        <a:t>Urgent Care</a:t>
                      </a: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j-lt"/>
                        </a:rPr>
                        <a:t>$25 copay</a:t>
                      </a:r>
                      <a:endParaRPr lang="en-US" sz="1200" b="1" i="0" u="none" strike="noStrike" kern="1200" dirty="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j-lt"/>
                        </a:rPr>
                        <a:t>$25 copay</a:t>
                      </a:r>
                      <a:endParaRPr lang="en-US" sz="1200" b="1" i="0" u="none" strike="noStrike" kern="1200" dirty="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mj-lt"/>
                          <a:ea typeface="+mn-ea"/>
                          <a:cs typeface="+mn-cs"/>
                        </a:rPr>
                        <a:t>pay 30%*</a:t>
                      </a: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4091400"/>
                  </a:ext>
                </a:extLst>
              </a:tr>
            </a:tbl>
          </a:graphicData>
        </a:graphic>
      </p:graphicFrame>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371532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845216"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8</a:t>
            </a:fld>
            <a:endParaRPr lang="en-US" dirty="0"/>
          </a:p>
        </p:txBody>
      </p:sp>
      <p:sp>
        <p:nvSpPr>
          <p:cNvPr id="7" name="TextBox 16"/>
          <p:cNvSpPr txBox="1">
            <a:spLocks noGrp="1" noChangeArrowheads="1"/>
          </p:cNvSpPr>
          <p:nvPr>
            <p:ph idx="1"/>
          </p:nvPr>
        </p:nvSpPr>
        <p:spPr bwMode="auto">
          <a:xfrm>
            <a:off x="336884" y="1507303"/>
            <a:ext cx="9396663" cy="345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Primary Care office visits for treatment of illness or injury</a:t>
            </a:r>
          </a:p>
          <a:p>
            <a:pPr lvl="1">
              <a:lnSpc>
                <a:spcPct val="100000"/>
              </a:lnSpc>
              <a:spcBef>
                <a:spcPct val="0"/>
              </a:spcBef>
              <a:spcAft>
                <a:spcPts val="529"/>
              </a:spcAft>
              <a:buFont typeface="Wingdings" panose="05000000000000000000" pitchFamily="2" charset="2"/>
              <a:buChar char="§"/>
              <a:tabLst>
                <a:tab pos="395288" algn="l"/>
              </a:tabLst>
              <a:defRPr/>
            </a:pPr>
            <a:r>
              <a:rPr lang="en-US" altLang="en-US" sz="1600" dirty="0">
                <a:latin typeface="+mj-lt"/>
              </a:rPr>
              <a:t>DPC Practice PCP will be covered with a $0 copay, deductible waived</a:t>
            </a:r>
          </a:p>
          <a:p>
            <a:pPr lvl="1">
              <a:lnSpc>
                <a:spcPct val="100000"/>
              </a:lnSpc>
              <a:spcBef>
                <a:spcPct val="0"/>
              </a:spcBef>
              <a:spcAft>
                <a:spcPts val="529"/>
              </a:spcAft>
              <a:buFont typeface="Wingdings" panose="05000000000000000000" pitchFamily="2" charset="2"/>
              <a:buChar char="§"/>
              <a:tabLst>
                <a:tab pos="395288" algn="l"/>
              </a:tabLst>
              <a:defRPr/>
            </a:pPr>
            <a:r>
              <a:rPr lang="en-US" altLang="en-US" sz="1600" dirty="0">
                <a:latin typeface="+mj-lt"/>
              </a:rPr>
              <a:t>All other in-network PCP visits will be covered with a $10 copay, deductible waived (for spouse/dependents without DPC Practice as PCP)</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Preventive Care, such as annual exams/physicals/GYN</a:t>
            </a:r>
          </a:p>
          <a:p>
            <a:pPr lvl="1">
              <a:lnSpc>
                <a:spcPct val="100000"/>
              </a:lnSpc>
              <a:spcBef>
                <a:spcPct val="0"/>
              </a:spcBef>
              <a:spcAft>
                <a:spcPts val="529"/>
              </a:spcAft>
              <a:buFont typeface="Wingdings" panose="05000000000000000000" pitchFamily="2" charset="2"/>
              <a:buChar char="§"/>
              <a:defRPr/>
            </a:pPr>
            <a:r>
              <a:rPr lang="en-US" altLang="en-US" sz="1600" dirty="0">
                <a:latin typeface="+mj-lt"/>
              </a:rPr>
              <a:t>DPC, EHP Preferred or EHP Network PCP: covered at 100% of allowed amount,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Specialty Care (adult and pediatric) </a:t>
            </a:r>
          </a:p>
          <a:p>
            <a:pPr lvl="1">
              <a:buFont typeface="Wingdings" panose="05000000000000000000" pitchFamily="2" charset="2"/>
              <a:buChar char="§"/>
              <a:defRPr/>
            </a:pPr>
            <a:r>
              <a:rPr lang="en-US" altLang="en-US" sz="1600" dirty="0">
                <a:latin typeface="+mj-lt"/>
              </a:rPr>
              <a:t>EHP Preferred provider: covered at 90% (95% with DPC referral) of allowed amount, after deductible</a:t>
            </a:r>
          </a:p>
          <a:p>
            <a:pPr lvl="1">
              <a:buFont typeface="Wingdings" panose="05000000000000000000" pitchFamily="2" charset="2"/>
              <a:buChar char="§"/>
              <a:defRPr/>
            </a:pPr>
            <a:r>
              <a:rPr lang="en-US" altLang="en-US" sz="1600" dirty="0">
                <a:latin typeface="+mj-lt"/>
              </a:rPr>
              <a:t>EHP Network provider: covered at 80% (85% with DPC referral) of allowed amount, after deductible</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Urgent Care</a:t>
            </a:r>
          </a:p>
          <a:p>
            <a:pPr lvl="1">
              <a:lnSpc>
                <a:spcPct val="100000"/>
              </a:lnSpc>
              <a:spcBef>
                <a:spcPct val="0"/>
              </a:spcBef>
              <a:buFont typeface="Wingdings" panose="05000000000000000000" pitchFamily="2" charset="2"/>
              <a:buChar char="§"/>
              <a:defRPr/>
            </a:pPr>
            <a:r>
              <a:rPr lang="en-US" altLang="en-US" sz="1600" dirty="0">
                <a:latin typeface="+mj-lt"/>
              </a:rPr>
              <a:t>EHP Preferred or an EHP Network provider will be covered with a $25 copay, deductible waived</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3741745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616616" cy="1080714"/>
          </a:xfrm>
        </p:spPr>
        <p:txBody>
          <a:bodyPr/>
          <a:lstStyle/>
          <a:p>
            <a:r>
              <a:rPr lang="en-US" dirty="0"/>
              <a:t>Johns Hopkins DPC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9</a:t>
            </a:fld>
            <a:endParaRPr lang="en-US" dirty="0"/>
          </a:p>
        </p:txBody>
      </p:sp>
      <p:sp>
        <p:nvSpPr>
          <p:cNvPr id="7" name="TextBox 16"/>
          <p:cNvSpPr txBox="1">
            <a:spLocks noGrp="1" noChangeArrowheads="1"/>
          </p:cNvSpPr>
          <p:nvPr>
            <p:ph idx="1"/>
          </p:nvPr>
        </p:nvSpPr>
        <p:spPr bwMode="auto">
          <a:xfrm>
            <a:off x="336884" y="1507303"/>
            <a:ext cx="9396663" cy="5206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Facility care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100% of allowed amount, after a $250 copay and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100% of allowed amount, after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Outpatient care for mental health treatment</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a $5 copay, deductible waived</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Facility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facility: covered at 90% of allowed amount, after a $150 copay and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facility: covered at 80% of allowed amount, after a $150 copay and deductible </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provider: covered at 90%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provider: covered at 80% of allowed amount, after deductible</a:t>
            </a:r>
          </a:p>
          <a:p>
            <a:pPr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dirty="0">
                <a:latin typeface="+mj-lt"/>
              </a:rPr>
              <a:t>Outpatient Surgery at Ambulatory Surgery Center</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provider: covered at 95%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provider: covered at 85% of allowed amount, after deductible</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139861883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4495381-0249-410F-8F29-75C789CAB9BD}" vid="{78F7CABA-4AFC-4CB9-9A23-EC68DA862D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C5BBD435139A42AC0B149EDF8C992F" ma:contentTypeVersion="16" ma:contentTypeDescription="Create a new document." ma:contentTypeScope="" ma:versionID="14b5c292402aaef5afaf40431fff40d1">
  <xsd:schema xmlns:xsd="http://www.w3.org/2001/XMLSchema" xmlns:xs="http://www.w3.org/2001/XMLSchema" xmlns:p="http://schemas.microsoft.com/office/2006/metadata/properties" xmlns:ns3="4b0d8b2a-3a3c-44f1-9609-7367b71deb93" xmlns:ns4="a1dc0ee4-5442-40a5-b653-7fa51196cf3f" targetNamespace="http://schemas.microsoft.com/office/2006/metadata/properties" ma:root="true" ma:fieldsID="67ef4c2dea3b6cac722047db25c6942d" ns3:_="" ns4:_="">
    <xsd:import namespace="4b0d8b2a-3a3c-44f1-9609-7367b71deb93"/>
    <xsd:import namespace="a1dc0ee4-5442-40a5-b653-7fa51196cf3f"/>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ServiceLocation" minOccurs="0"/>
                <xsd:element ref="ns3:MediaServiceSystemTag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d8b2a-3a3c-44f1-9609-7367b71de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dc0ee4-5442-40a5-b653-7fa51196cf3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b0d8b2a-3a3c-44f1-9609-7367b71deb93" xsi:nil="true"/>
  </documentManagement>
</p:properties>
</file>

<file path=customXml/itemProps1.xml><?xml version="1.0" encoding="utf-8"?>
<ds:datastoreItem xmlns:ds="http://schemas.openxmlformats.org/officeDocument/2006/customXml" ds:itemID="{FCB35B07-2291-4DE2-BF30-2684BA2B15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d8b2a-3a3c-44f1-9609-7367b71deb93"/>
    <ds:schemaRef ds:uri="a1dc0ee4-5442-40a5-b653-7fa51196cf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D0786D-BECE-4774-9B55-EE024565A546}">
  <ds:schemaRefs>
    <ds:schemaRef ds:uri="http://schemas.microsoft.com/sharepoint/v3/contenttype/forms"/>
  </ds:schemaRefs>
</ds:datastoreItem>
</file>

<file path=customXml/itemProps3.xml><?xml version="1.0" encoding="utf-8"?>
<ds:datastoreItem xmlns:ds="http://schemas.openxmlformats.org/officeDocument/2006/customXml" ds:itemID="{D543E250-6E23-4003-AA16-0B8B11449527}">
  <ds:schemaRefs>
    <ds:schemaRef ds:uri="http://purl.org/dc/elements/1.1/"/>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a1dc0ee4-5442-40a5-b653-7fa51196cf3f"/>
    <ds:schemaRef ds:uri="4b0d8b2a-3a3c-44f1-9609-7367b71deb9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JHHP PPT_EHP</Template>
  <TotalTime>280</TotalTime>
  <Words>1994</Words>
  <Application>Microsoft Office PowerPoint</Application>
  <PresentationFormat>Custom</PresentationFormat>
  <Paragraphs>311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Bahnschrift Condensed</vt:lpstr>
      <vt:lpstr>Calibri</vt:lpstr>
      <vt:lpstr>Gill Sans MT</vt:lpstr>
      <vt:lpstr>Wingdings</vt:lpstr>
      <vt:lpstr>Office Theme</vt:lpstr>
      <vt:lpstr>Johns Hopkins Direct Primary Care (DPC) Plan</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Pharmacy Plan</vt:lpstr>
      <vt:lpstr>Thank You</vt:lpstr>
    </vt:vector>
  </TitlesOfParts>
  <Company>Johns Hopkins HealthCare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EHP Plan Options</dc:title>
  <dc:creator>Moody, Kristopher</dc:creator>
  <cp:lastModifiedBy>Moody, Kristopher</cp:lastModifiedBy>
  <cp:revision>35</cp:revision>
  <dcterms:created xsi:type="dcterms:W3CDTF">2023-09-26T18:57:22Z</dcterms:created>
  <dcterms:modified xsi:type="dcterms:W3CDTF">2024-09-27T12:12:48Z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0x01010012C5BBD435139A42AC0B149EDF8C992F</vt:lpwstr>
  </property>
</Properties>
</file>