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7" r:id="rId5"/>
    <p:sldId id="258" r:id="rId6"/>
    <p:sldId id="269" r:id="rId7"/>
    <p:sldId id="270" r:id="rId8"/>
    <p:sldId id="278" r:id="rId9"/>
    <p:sldId id="274" r:id="rId10"/>
    <p:sldId id="275" r:id="rId11"/>
    <p:sldId id="281" r:id="rId12"/>
    <p:sldId id="277" r:id="rId13"/>
    <p:sldId id="276" r:id="rId14"/>
    <p:sldId id="273" r:id="rId15"/>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A47D"/>
    <a:srgbClr val="007378"/>
    <a:srgbClr val="8BB0B6"/>
    <a:srgbClr val="F8CBAC"/>
    <a:srgbClr val="043673"/>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4D34D4-3932-33D4-751B-1068216BF5F7}" v="3" dt="2024-09-27T15:39:45.7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9" autoAdjust="0"/>
    <p:restoredTop sz="96247" autoAdjust="0"/>
  </p:normalViewPr>
  <p:slideViewPr>
    <p:cSldViewPr snapToGrid="0" snapToObjects="1">
      <p:cViewPr varScale="1">
        <p:scale>
          <a:sx n="93" d="100"/>
          <a:sy n="93" d="100"/>
        </p:scale>
        <p:origin x="804" y="9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53" d="100"/>
          <a:sy n="53" d="100"/>
        </p:scale>
        <p:origin x="245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ody, Kristopher" userId="S::kmoody@jhhc.com::66047fa5-170a-43c3-9738-676ba49f0f57" providerId="AD" clId="Web-{AF4D34D4-3932-33D4-751B-1068216BF5F7}"/>
    <pc:docChg chg="modSld">
      <pc:chgData name="Moody, Kristopher" userId="S::kmoody@jhhc.com::66047fa5-170a-43c3-9738-676ba49f0f57" providerId="AD" clId="Web-{AF4D34D4-3932-33D4-751B-1068216BF5F7}" dt="2024-09-27T15:39:45.351" v="1" actId="20577"/>
      <pc:docMkLst>
        <pc:docMk/>
      </pc:docMkLst>
      <pc:sldChg chg="modSp">
        <pc:chgData name="Moody, Kristopher" userId="S::kmoody@jhhc.com::66047fa5-170a-43c3-9738-676ba49f0f57" providerId="AD" clId="Web-{AF4D34D4-3932-33D4-751B-1068216BF5F7}" dt="2024-09-27T15:39:45.351" v="1" actId="20577"/>
        <pc:sldMkLst>
          <pc:docMk/>
          <pc:sldMk cId="1197143512" sldId="281"/>
        </pc:sldMkLst>
        <pc:spChg chg="mod">
          <ac:chgData name="Moody, Kristopher" userId="S::kmoody@jhhc.com::66047fa5-170a-43c3-9738-676ba49f0f57" providerId="AD" clId="Web-{AF4D34D4-3932-33D4-751B-1068216BF5F7}" dt="2024-09-27T15:39:45.351" v="1" actId="20577"/>
          <ac:spMkLst>
            <pc:docMk/>
            <pc:sldMk cId="1197143512" sldId="281"/>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81E589-EC7A-4704-9074-FD8072A1B0B1}" type="datetimeFigureOut">
              <a:rPr lang="en-US" smtClean="0"/>
              <a:t>9/27/2024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C06819-073C-45A6-AA11-1CEE2B83F4FA}" type="slidenum">
              <a:rPr lang="en-US" smtClean="0"/>
              <a:t>‹#›</a:t>
            </a:fld>
            <a:endParaRPr lang="en-US"/>
          </a:p>
        </p:txBody>
      </p:sp>
    </p:spTree>
    <p:extLst>
      <p:ext uri="{BB962C8B-B14F-4D97-AF65-F5344CB8AC3E}">
        <p14:creationId xmlns:p14="http://schemas.microsoft.com/office/powerpoint/2010/main" val="3483390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18D02-D30F-0C47-9F51-723697953D1C}" type="datetimeFigureOut">
              <a:rPr lang="en-US" smtClean="0"/>
              <a:t>9/27/2024</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1FC5D-128A-1244-8646-24DEC241ECAE}" type="slidenum">
              <a:rPr lang="en-US" smtClean="0"/>
              <a:t>‹#›</a:t>
            </a:fld>
            <a:endParaRPr lang="en-US"/>
          </a:p>
        </p:txBody>
      </p:sp>
    </p:spTree>
    <p:extLst>
      <p:ext uri="{BB962C8B-B14F-4D97-AF65-F5344CB8AC3E}">
        <p14:creationId xmlns:p14="http://schemas.microsoft.com/office/powerpoint/2010/main" val="355349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D47E48-734B-DF21-F40B-EB79A2F03BCA}"/>
              </a:ext>
            </a:extLst>
          </p:cNvPr>
          <p:cNvPicPr>
            <a:picLocks noChangeAspect="1"/>
          </p:cNvPicPr>
          <p:nvPr userDrawn="1"/>
        </p:nvPicPr>
        <p:blipFill>
          <a:blip r:embed="rId2"/>
          <a:stretch>
            <a:fillRect/>
          </a:stretch>
        </p:blipFill>
        <p:spPr>
          <a:xfrm>
            <a:off x="0" y="5820955"/>
            <a:ext cx="10058400" cy="1135626"/>
          </a:xfrm>
          <a:prstGeom prst="rect">
            <a:avLst/>
          </a:prstGeom>
        </p:spPr>
      </p:pic>
      <p:sp>
        <p:nvSpPr>
          <p:cNvPr id="3" name="Subtitle 2">
            <a:extLst>
              <a:ext uri="{FF2B5EF4-FFF2-40B4-BE49-F238E27FC236}">
                <a16:creationId xmlns:a16="http://schemas.microsoft.com/office/drawing/2014/main" id="{E8496E78-A59C-6B46-957C-2AAED916FC34}"/>
              </a:ext>
            </a:extLst>
          </p:cNvPr>
          <p:cNvSpPr>
            <a:spLocks noGrp="1"/>
          </p:cNvSpPr>
          <p:nvPr>
            <p:ph type="subTitle" idx="1" hasCustomPrompt="1"/>
          </p:nvPr>
        </p:nvSpPr>
        <p:spPr>
          <a:xfrm>
            <a:off x="324854" y="3189813"/>
            <a:ext cx="9408693" cy="982091"/>
          </a:xfrm>
        </p:spPr>
        <p:txBody>
          <a:bodyPr>
            <a:normAutofit/>
          </a:bodyPr>
          <a:lstStyle>
            <a:lvl1pPr marL="0" indent="0" algn="l">
              <a:buNone/>
              <a:defRPr sz="2400">
                <a:solidFill>
                  <a:schemeClr val="tx1"/>
                </a:solidFill>
                <a:latin typeface="Gill Sans MT" panose="020B0502020104020203" pitchFamily="34" charset="77"/>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dirty="0"/>
              <a:t>Click to edit master subtitle style</a:t>
            </a:r>
          </a:p>
        </p:txBody>
      </p:sp>
      <p:sp>
        <p:nvSpPr>
          <p:cNvPr id="6" name="Subtitle 2">
            <a:extLst>
              <a:ext uri="{FF2B5EF4-FFF2-40B4-BE49-F238E27FC236}">
                <a16:creationId xmlns:a16="http://schemas.microsoft.com/office/drawing/2014/main" id="{3D98BD55-45BF-917C-3A88-D615222699DD}"/>
              </a:ext>
            </a:extLst>
          </p:cNvPr>
          <p:cNvSpPr txBox="1">
            <a:spLocks/>
          </p:cNvSpPr>
          <p:nvPr userDrawn="1"/>
        </p:nvSpPr>
        <p:spPr>
          <a:xfrm>
            <a:off x="323246" y="6349990"/>
            <a:ext cx="9408693"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rgbClr val="043673"/>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endParaRPr lang="en-US" dirty="0">
              <a:solidFill>
                <a:schemeClr val="bg1"/>
              </a:solidFill>
            </a:endParaRPr>
          </a:p>
        </p:txBody>
      </p:sp>
      <p:sp>
        <p:nvSpPr>
          <p:cNvPr id="7" name="Title Placeholder 1">
            <a:extLst>
              <a:ext uri="{FF2B5EF4-FFF2-40B4-BE49-F238E27FC236}">
                <a16:creationId xmlns:a16="http://schemas.microsoft.com/office/drawing/2014/main" id="{74BE0478-CF0E-9DB6-65B2-5F658840678C}"/>
              </a:ext>
            </a:extLst>
          </p:cNvPr>
          <p:cNvSpPr>
            <a:spLocks noGrp="1"/>
          </p:cNvSpPr>
          <p:nvPr>
            <p:ph type="title" hasCustomPrompt="1"/>
          </p:nvPr>
        </p:nvSpPr>
        <p:spPr>
          <a:xfrm>
            <a:off x="324854" y="2109099"/>
            <a:ext cx="7140362" cy="1080714"/>
          </a:xfrm>
          <a:prstGeom prst="rect">
            <a:avLst/>
          </a:prstGeom>
        </p:spPr>
        <p:txBody>
          <a:bodyPr vert="horz" lIns="0" tIns="45720" rIns="0" bIns="45720" rtlCol="0" anchor="t">
            <a:normAutofit/>
          </a:bodyPr>
          <a:lstStyle>
            <a:lvl1pPr>
              <a:defRPr sz="4800" b="1"/>
            </a:lvl1pPr>
          </a:lstStyle>
          <a:p>
            <a:r>
              <a:rPr lang="en-US" dirty="0"/>
              <a:t>Title here</a:t>
            </a:r>
          </a:p>
        </p:txBody>
      </p:sp>
      <p:sp>
        <p:nvSpPr>
          <p:cNvPr id="8" name="Date Placeholder 3">
            <a:extLst>
              <a:ext uri="{FF2B5EF4-FFF2-40B4-BE49-F238E27FC236}">
                <a16:creationId xmlns:a16="http://schemas.microsoft.com/office/drawing/2014/main" id="{A8043F1F-1A44-284C-B98C-28865FDDD3E6}"/>
              </a:ext>
            </a:extLst>
          </p:cNvPr>
          <p:cNvSpPr>
            <a:spLocks noGrp="1"/>
          </p:cNvSpPr>
          <p:nvPr>
            <p:ph type="dt" sz="half" idx="10"/>
          </p:nvPr>
        </p:nvSpPr>
        <p:spPr>
          <a:xfrm>
            <a:off x="262862" y="7264339"/>
            <a:ext cx="2497416" cy="413808"/>
          </a:xfrm>
          <a:prstGeom prst="rect">
            <a:avLst/>
          </a:prstGeom>
        </p:spPr>
        <p:txBody>
          <a:bodyPr/>
          <a:lstStyle>
            <a:lvl1pPr>
              <a:defRPr sz="1400">
                <a:solidFill>
                  <a:schemeClr val="tx1"/>
                </a:solidFill>
              </a:defRPr>
            </a:lvl1pPr>
          </a:lstStyle>
          <a:p>
            <a:fld id="{FBEE9B9C-86C9-4A1D-9FC7-946F055F473C}" type="datetime4">
              <a:rPr lang="en-US" smtClean="0"/>
              <a:pPr/>
              <a:t>September 27, 2024</a:t>
            </a:fld>
            <a:endParaRPr lang="en-US" dirty="0"/>
          </a:p>
        </p:txBody>
      </p:sp>
      <p:sp>
        <p:nvSpPr>
          <p:cNvPr id="10" name="Subtitle 2">
            <a:extLst>
              <a:ext uri="{FF2B5EF4-FFF2-40B4-BE49-F238E27FC236}">
                <a16:creationId xmlns:a16="http://schemas.microsoft.com/office/drawing/2014/main" id="{3D98BD55-45BF-917C-3A88-D615222699DD}"/>
              </a:ext>
            </a:extLst>
          </p:cNvPr>
          <p:cNvSpPr txBox="1">
            <a:spLocks/>
          </p:cNvSpPr>
          <p:nvPr userDrawn="1"/>
        </p:nvSpPr>
        <p:spPr>
          <a:xfrm>
            <a:off x="324854" y="6345676"/>
            <a:ext cx="9469077"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rgbClr val="043673"/>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r>
              <a:rPr lang="en-US" sz="2400" dirty="0">
                <a:solidFill>
                  <a:schemeClr val="bg1"/>
                </a:solidFill>
              </a:rPr>
              <a:t>Employer Health Programs</a:t>
            </a:r>
          </a:p>
        </p:txBody>
      </p:sp>
    </p:spTree>
    <p:extLst>
      <p:ext uri="{BB962C8B-B14F-4D97-AF65-F5344CB8AC3E}">
        <p14:creationId xmlns:p14="http://schemas.microsoft.com/office/powerpoint/2010/main" val="160277749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1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336884" y="1469986"/>
            <a:ext cx="9396663" cy="5302731"/>
          </a:xfrm>
        </p:spPr>
        <p:txBody>
          <a:bodyPr vert="eaVert" tIns="0" bIns="0"/>
          <a:lstStyle/>
          <a:p>
            <a:pPr lvl="0"/>
            <a:r>
              <a:rPr lang="en-US" dirty="0"/>
              <a:t>Click to edit Master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a:extLst>
              <a:ext uri="{FF2B5EF4-FFF2-40B4-BE49-F238E27FC236}">
                <a16:creationId xmlns:a16="http://schemas.microsoft.com/office/drawing/2014/main" id="{29E941C3-4272-0049-B2CF-977CA107183E}"/>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96083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58200" y="1179092"/>
            <a:ext cx="1263315" cy="5640990"/>
          </a:xfrm>
        </p:spPr>
        <p:txBody>
          <a:bodyPr vert="eaVert" lIns="0" tIns="0" rIns="0" bIns="0"/>
          <a:lstStyle/>
          <a:p>
            <a:r>
              <a:rPr lang="en-US"/>
              <a:t>Click to edit Master title style</a:t>
            </a:r>
            <a:endParaRPr lang="en-US" dirty="0"/>
          </a:p>
        </p:txBody>
      </p:sp>
      <p:sp>
        <p:nvSpPr>
          <p:cNvPr id="3" name="Vertical Text Placeholder 2"/>
          <p:cNvSpPr>
            <a:spLocks noGrp="1"/>
          </p:cNvSpPr>
          <p:nvPr>
            <p:ph type="body" orient="vert" idx="1"/>
          </p:nvPr>
        </p:nvSpPr>
        <p:spPr>
          <a:xfrm>
            <a:off x="449341" y="1179092"/>
            <a:ext cx="7981600" cy="5640989"/>
          </a:xfrm>
        </p:spPr>
        <p:txBody>
          <a:bodyPr vert="eaVert" t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2334844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2">
    <p:spTree>
      <p:nvGrpSpPr>
        <p:cNvPr id="1" name=""/>
        <p:cNvGrpSpPr/>
        <p:nvPr/>
      </p:nvGrpSpPr>
      <p:grpSpPr>
        <a:xfrm>
          <a:off x="0" y="0"/>
          <a:ext cx="0" cy="0"/>
          <a:chOff x="0" y="0"/>
          <a:chExt cx="0" cy="0"/>
        </a:xfrm>
      </p:grpSpPr>
      <p:sp>
        <p:nvSpPr>
          <p:cNvPr id="2" name="Title 1"/>
          <p:cNvSpPr>
            <a:spLocks noGrp="1"/>
          </p:cNvSpPr>
          <p:nvPr>
            <p:ph type="ctrTitle"/>
          </p:nvPr>
        </p:nvSpPr>
        <p:spPr>
          <a:xfrm>
            <a:off x="324853" y="2755232"/>
            <a:ext cx="9408694" cy="1222726"/>
          </a:xfrm>
        </p:spPr>
        <p:txBody>
          <a:bodyPr lIns="0" anchor="t">
            <a:normAutofit/>
          </a:bodyPr>
          <a:lstStyle>
            <a:lvl1pPr algn="l">
              <a:defRPr sz="5000" b="0" i="0">
                <a:solidFill>
                  <a:srgbClr val="043673"/>
                </a:solidFill>
                <a:latin typeface="Gill Sans MT" panose="020B0502020104020203" pitchFamily="34" charset="77"/>
              </a:defRPr>
            </a:lvl1pPr>
          </a:lstStyle>
          <a:p>
            <a:r>
              <a:rPr lang="en-US"/>
              <a:t>Click to edit Master title style</a:t>
            </a:r>
            <a:endParaRPr lang="en-US" dirty="0"/>
          </a:p>
        </p:txBody>
      </p:sp>
      <p:sp>
        <p:nvSpPr>
          <p:cNvPr id="3" name="Subtitle 2"/>
          <p:cNvSpPr>
            <a:spLocks noGrp="1"/>
          </p:cNvSpPr>
          <p:nvPr>
            <p:ph type="subTitle" idx="1"/>
          </p:nvPr>
        </p:nvSpPr>
        <p:spPr>
          <a:xfrm>
            <a:off x="324852" y="4012860"/>
            <a:ext cx="9408694" cy="826574"/>
          </a:xfrm>
        </p:spPr>
        <p:txBody>
          <a:bodyPr>
            <a:normAutofit/>
          </a:bodyPr>
          <a:lstStyle>
            <a:lvl1pPr marL="0" indent="0" algn="l">
              <a:buNone/>
              <a:defRPr sz="2400" b="0" i="0">
                <a:solidFill>
                  <a:schemeClr val="tx1"/>
                </a:solidFill>
                <a:latin typeface="Gill Sans MT" panose="020B0502020104020203" pitchFamily="34" charset="77"/>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4B8A1535-E296-5340-B697-93D76AB8AD96}"/>
              </a:ext>
            </a:extLst>
          </p:cNvPr>
          <p:cNvSpPr/>
          <p:nvPr userDrawn="1"/>
        </p:nvSpPr>
        <p:spPr>
          <a:xfrm>
            <a:off x="0" y="6500388"/>
            <a:ext cx="10058400" cy="1296999"/>
          </a:xfrm>
          <a:prstGeom prst="rect">
            <a:avLst/>
          </a:prstGeom>
          <a:solidFill>
            <a:srgbClr val="04367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485" dirty="0"/>
          </a:p>
        </p:txBody>
      </p:sp>
    </p:spTree>
    <p:extLst>
      <p:ext uri="{BB962C8B-B14F-4D97-AF65-F5344CB8AC3E}">
        <p14:creationId xmlns:p14="http://schemas.microsoft.com/office/powerpoint/2010/main" val="22768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884" y="1507303"/>
            <a:ext cx="9396663" cy="4874305"/>
          </a:xfrm>
        </p:spPr>
        <p:txBody>
          <a:bodyPr/>
          <a:lstStyle>
            <a:lvl1pPr>
              <a:buClr>
                <a:srgbClr val="043673"/>
              </a:buClr>
              <a:defRPr/>
            </a:lvl1pPr>
            <a:lvl2pPr>
              <a:buClr>
                <a:srgbClr val="043673"/>
              </a:buClr>
              <a:defRPr lang="en-US" dirty="0" smtClean="0"/>
            </a:lvl2pPr>
            <a:lvl3pPr>
              <a:buClr>
                <a:srgbClr val="043673"/>
              </a:buClr>
              <a:defRPr/>
            </a:lvl3pPr>
            <a:lvl4pPr>
              <a:buClr>
                <a:srgbClr val="043673"/>
              </a:buClr>
              <a:defRPr/>
            </a:lvl4pPr>
            <a:lvl5pPr>
              <a:buClr>
                <a:srgbClr val="043673"/>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91F32255-DEEE-244B-9F39-EBF6577DE649}"/>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92755451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1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84" y="4042611"/>
            <a:ext cx="9396663" cy="935689"/>
          </a:xfrm>
        </p:spPr>
        <p:txBody>
          <a:bodyPr anchor="b">
            <a:normAutofit/>
          </a:bodyPr>
          <a:lstStyle>
            <a:lvl1pPr>
              <a:defRPr sz="4400"/>
            </a:lvl1pPr>
          </a:lstStyle>
          <a:p>
            <a:r>
              <a:rPr lang="en-US"/>
              <a:t>Click to edit Master title style</a:t>
            </a:r>
            <a:endParaRPr lang="en-US" dirty="0"/>
          </a:p>
        </p:txBody>
      </p:sp>
      <p:sp>
        <p:nvSpPr>
          <p:cNvPr id="3" name="Text Placeholder 2"/>
          <p:cNvSpPr>
            <a:spLocks noGrp="1"/>
          </p:cNvSpPr>
          <p:nvPr>
            <p:ph type="body" idx="1"/>
          </p:nvPr>
        </p:nvSpPr>
        <p:spPr>
          <a:xfrm>
            <a:off x="336884" y="5008886"/>
            <a:ext cx="9396663" cy="1700212"/>
          </a:xfrm>
        </p:spPr>
        <p:txBody>
          <a:bodyPr>
            <a:normAutofit/>
          </a:bodyPr>
          <a:lstStyle>
            <a:lvl1pPr marL="0" indent="0">
              <a:buNone/>
              <a:defRPr sz="240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Edit Master text styles</a:t>
            </a:r>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46644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6884" y="1512920"/>
            <a:ext cx="4629451" cy="5084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7338" y="1512920"/>
            <a:ext cx="4576209" cy="5084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C595FAFB-4DD6-E14A-AB6E-52FBD2381703}"/>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561126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36884" y="1513607"/>
            <a:ext cx="4611116" cy="704005"/>
          </a:xfrm>
        </p:spPr>
        <p:txBody>
          <a:bodyPr anchor="b">
            <a:normAutofit/>
          </a:bodyPr>
          <a:lstStyle>
            <a:lvl1pPr marL="0" indent="0">
              <a:buNone/>
              <a:defRPr sz="260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4" name="Content Placeholder 3"/>
          <p:cNvSpPr>
            <a:spLocks noGrp="1"/>
          </p:cNvSpPr>
          <p:nvPr>
            <p:ph sz="half" idx="2"/>
          </p:nvPr>
        </p:nvSpPr>
        <p:spPr>
          <a:xfrm>
            <a:off x="324854" y="2378356"/>
            <a:ext cx="4611116" cy="4253936"/>
          </a:xfrm>
        </p:spPr>
        <p:txBody>
          <a:bodyPr/>
          <a:lstStyle>
            <a:lvl4pPr>
              <a:defRPr sz="140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5" y="1513609"/>
            <a:ext cx="4641481" cy="704004"/>
          </a:xfrm>
        </p:spPr>
        <p:txBody>
          <a:bodyPr anchor="b">
            <a:normAutofit/>
          </a:bodyPr>
          <a:lstStyle>
            <a:lvl1pPr marL="0" indent="0">
              <a:buNone/>
              <a:defRPr sz="260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6" name="Content Placeholder 5"/>
          <p:cNvSpPr>
            <a:spLocks noGrp="1"/>
          </p:cNvSpPr>
          <p:nvPr>
            <p:ph sz="quarter" idx="4"/>
          </p:nvPr>
        </p:nvSpPr>
        <p:spPr>
          <a:xfrm>
            <a:off x="5092066" y="2378356"/>
            <a:ext cx="4641480" cy="4253935"/>
          </a:xfrm>
        </p:spPr>
        <p:txBody>
          <a:bodyPr/>
          <a:lstStyle>
            <a:lvl4pPr>
              <a:defRPr sz="140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Placeholder 1">
            <a:extLst>
              <a:ext uri="{FF2B5EF4-FFF2-40B4-BE49-F238E27FC236}">
                <a16:creationId xmlns:a16="http://schemas.microsoft.com/office/drawing/2014/main" id="{BCDC107E-C743-4C48-BAD3-CC78ADD28508}"/>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8"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411160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34ACE832-4F39-BB44-96E8-A1109281F858}"/>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4"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869931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56375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8915" y="1094872"/>
            <a:ext cx="3597417" cy="890337"/>
          </a:xfrm>
        </p:spPr>
        <p:txBody>
          <a:bodyPr anchor="t">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288161" y="1094872"/>
            <a:ext cx="5445386" cy="5258893"/>
          </a:xfrm>
        </p:spPr>
        <p:txBody>
          <a:bodyPr/>
          <a:lstStyle>
            <a:lvl1pPr>
              <a:defRPr sz="2400"/>
            </a:lvl1pPr>
            <a:lvl2pPr>
              <a:defRPr sz="2000"/>
            </a:lvl2pPr>
            <a:lvl3pPr>
              <a:defRPr sz="1600"/>
            </a:lvl3pPr>
            <a:lvl4pPr>
              <a:defRPr sz="1400"/>
            </a:lvl4pPr>
            <a:lvl5pPr>
              <a:defRPr sz="1200"/>
            </a:lvl5pPr>
            <a:lvl6pPr>
              <a:defRPr sz="2200"/>
            </a:lvl6pPr>
            <a:lvl7pPr>
              <a:defRPr sz="2200"/>
            </a:lvl7pPr>
            <a:lvl8pPr>
              <a:defRPr sz="2200"/>
            </a:lvl8pPr>
            <a:lvl9pPr>
              <a:defRPr sz="2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8914" y="2053097"/>
            <a:ext cx="3597417" cy="4254367"/>
          </a:xfrm>
        </p:spPr>
        <p:txBody>
          <a:bodyPr>
            <a:normAutofit/>
          </a:bodyPr>
          <a:lstStyle>
            <a:lvl1pPr marL="0" indent="0">
              <a:buNone/>
              <a:defRPr sz="240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286315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6885" y="1118932"/>
            <a:ext cx="3597417" cy="996696"/>
          </a:xfrm>
        </p:spPr>
        <p:txBody>
          <a:bodyPr anchor="t">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8934"/>
            <a:ext cx="5457417" cy="5282957"/>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336885" y="2157608"/>
            <a:ext cx="3597417" cy="4186407"/>
          </a:xfrm>
        </p:spPr>
        <p:txBody>
          <a:bodyPr>
            <a:normAutofit/>
          </a:bodyPr>
          <a:lstStyle>
            <a:lvl1pPr marL="0" indent="0">
              <a:buNone/>
              <a:defRPr sz="240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397279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6884" y="389272"/>
            <a:ext cx="7140362" cy="1080714"/>
          </a:xfrm>
          <a:prstGeom prst="rect">
            <a:avLst/>
          </a:prstGeom>
        </p:spPr>
        <p:txBody>
          <a:bodyPr vert="horz" lIns="0" tIns="0" rIns="0" bIns="0" rtlCol="0" anchor="t">
            <a:normAutofit/>
          </a:bodyPr>
          <a:lstStyle/>
          <a:p>
            <a:endParaRPr lang="en-US" dirty="0"/>
          </a:p>
        </p:txBody>
      </p:sp>
      <p:sp>
        <p:nvSpPr>
          <p:cNvPr id="3" name="Text Placeholder 2"/>
          <p:cNvSpPr>
            <a:spLocks noGrp="1"/>
          </p:cNvSpPr>
          <p:nvPr>
            <p:ph type="body" idx="1"/>
          </p:nvPr>
        </p:nvSpPr>
        <p:spPr>
          <a:xfrm>
            <a:off x="336884" y="1516281"/>
            <a:ext cx="9396663" cy="5243334"/>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27F71DC8-C339-4A4D-9024-435D07206821}"/>
              </a:ext>
            </a:extLst>
          </p:cNvPr>
          <p:cNvSpPr/>
          <p:nvPr userDrawn="1"/>
        </p:nvSpPr>
        <p:spPr>
          <a:xfrm>
            <a:off x="0" y="6969572"/>
            <a:ext cx="10058400" cy="11133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485" dirty="0">
              <a:highlight>
                <a:srgbClr val="FFFF00"/>
              </a:highlight>
            </a:endParaRPr>
          </a:p>
        </p:txBody>
      </p:sp>
      <p:pic>
        <p:nvPicPr>
          <p:cNvPr id="10" name="Picture 9" descr="Text&#10;&#10;Description automatically generated">
            <a:extLst>
              <a:ext uri="{FF2B5EF4-FFF2-40B4-BE49-F238E27FC236}">
                <a16:creationId xmlns:a16="http://schemas.microsoft.com/office/drawing/2014/main" id="{F4EDA8C0-D29B-1ACD-5942-19BB70AA30C7}"/>
              </a:ext>
            </a:extLst>
          </p:cNvPr>
          <p:cNvPicPr>
            <a:picLocks noChangeAspect="1"/>
          </p:cNvPicPr>
          <p:nvPr userDrawn="1"/>
        </p:nvPicPr>
        <p:blipFill>
          <a:blip r:embed="rId14"/>
          <a:stretch>
            <a:fillRect/>
          </a:stretch>
        </p:blipFill>
        <p:spPr>
          <a:xfrm>
            <a:off x="7745328" y="7174990"/>
            <a:ext cx="2007469" cy="444682"/>
          </a:xfrm>
          <a:prstGeom prst="rect">
            <a:avLst/>
          </a:prstGeom>
        </p:spPr>
      </p:pic>
      <p:sp>
        <p:nvSpPr>
          <p:cNvPr id="9" name="Date Placeholder 3">
            <a:extLst>
              <a:ext uri="{FF2B5EF4-FFF2-40B4-BE49-F238E27FC236}">
                <a16:creationId xmlns:a16="http://schemas.microsoft.com/office/drawing/2014/main" id="{A8043F1F-1A44-284C-B98C-28865FDDD3E6}"/>
              </a:ext>
            </a:extLst>
          </p:cNvPr>
          <p:cNvSpPr>
            <a:spLocks noGrp="1"/>
          </p:cNvSpPr>
          <p:nvPr>
            <p:ph type="dt" sz="half" idx="2"/>
          </p:nvPr>
        </p:nvSpPr>
        <p:spPr>
          <a:xfrm>
            <a:off x="247364" y="7217845"/>
            <a:ext cx="2497416" cy="413808"/>
          </a:xfrm>
          <a:prstGeom prst="rect">
            <a:avLst/>
          </a:prstGeom>
        </p:spPr>
        <p:txBody>
          <a:bodyPr/>
          <a:lstStyle>
            <a:lvl1pPr>
              <a:defRPr sz="1400">
                <a:solidFill>
                  <a:schemeClr val="tx1"/>
                </a:solidFill>
              </a:defRPr>
            </a:lvl1pPr>
          </a:lstStyle>
          <a:p>
            <a:fld id="{82EBF240-A6A4-4792-91CB-7EC418E73C5C}" type="slidenum">
              <a:rPr lang="en-US" smtClean="0"/>
              <a:pPr/>
              <a:t>‹#›</a:t>
            </a:fld>
            <a:endParaRPr lang="en-US" dirty="0"/>
          </a:p>
        </p:txBody>
      </p:sp>
      <p:sp>
        <p:nvSpPr>
          <p:cNvPr id="8" name="TextBox 8">
            <a:extLst>
              <a:ext uri="{FF2B5EF4-FFF2-40B4-BE49-F238E27FC236}">
                <a16:creationId xmlns:a16="http://schemas.microsoft.com/office/drawing/2014/main" id="{FF97A51B-5ACA-47D8-B788-6BCC62B62674}"/>
              </a:ext>
            </a:extLst>
          </p:cNvPr>
          <p:cNvSpPr txBox="1"/>
          <p:nvPr userDrawn="1"/>
        </p:nvSpPr>
        <p:spPr>
          <a:xfrm>
            <a:off x="2744780" y="7243442"/>
            <a:ext cx="2568246" cy="307777"/>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1400" dirty="0">
                <a:effectLst/>
                <a:latin typeface="+mj-lt"/>
                <a:ea typeface="Calibri" panose="020F0502020204030204" pitchFamily="34" charset="0"/>
                <a:cs typeface="Arial" panose="020B0604020202020204" pitchFamily="34" charset="0"/>
              </a:rPr>
              <a:t>Confidential – Internal Use Only</a:t>
            </a:r>
            <a:endParaRPr lang="en-US" dirty="0"/>
          </a:p>
        </p:txBody>
      </p:sp>
    </p:spTree>
    <p:extLst>
      <p:ext uri="{BB962C8B-B14F-4D97-AF65-F5344CB8AC3E}">
        <p14:creationId xmlns:p14="http://schemas.microsoft.com/office/powerpoint/2010/main" val="60810820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61" r:id="rId12"/>
  </p:sldLayoutIdLst>
  <p:hf hdr="0" ftr="0"/>
  <p:txStyles>
    <p:titleStyle>
      <a:lvl1pPr algn="l" defTabSz="1005840" rtl="0" eaLnBrk="1" latinLnBrk="0" hangingPunct="1">
        <a:lnSpc>
          <a:spcPct val="90000"/>
        </a:lnSpc>
        <a:spcBef>
          <a:spcPct val="0"/>
        </a:spcBef>
        <a:buNone/>
        <a:defRPr sz="3600" b="1" i="0" kern="1200">
          <a:solidFill>
            <a:srgbClr val="043673"/>
          </a:solidFill>
          <a:latin typeface="Gill Sans MT" panose="020B0502020104020203" pitchFamily="34" charset="77"/>
          <a:ea typeface="+mj-ea"/>
          <a:cs typeface="+mj-cs"/>
        </a:defRPr>
      </a:lvl1pPr>
    </p:titleStyle>
    <p:bodyStyle>
      <a:lvl1pPr marL="251460" indent="-251460" algn="l" defTabSz="1005840" rtl="0" eaLnBrk="1" latinLnBrk="0" hangingPunct="1">
        <a:lnSpc>
          <a:spcPct val="90000"/>
        </a:lnSpc>
        <a:spcBef>
          <a:spcPts val="1100"/>
        </a:spcBef>
        <a:buClr>
          <a:srgbClr val="043673"/>
        </a:buClr>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1pPr>
      <a:lvl2pPr marL="754380" indent="-251460" algn="l" defTabSz="1005840" rtl="0" eaLnBrk="1" latinLnBrk="0" hangingPunct="1">
        <a:lnSpc>
          <a:spcPct val="90000"/>
        </a:lnSpc>
        <a:spcBef>
          <a:spcPts val="550"/>
        </a:spcBef>
        <a:buClr>
          <a:srgbClr val="043673"/>
        </a:buClr>
        <a:buFont typeface="Arial" panose="020B0604020202020204" pitchFamily="34" charset="0"/>
        <a:buChar char="•"/>
        <a:defRPr sz="2000" b="0" i="0" kern="1200">
          <a:solidFill>
            <a:schemeClr val="tx1"/>
          </a:solidFill>
          <a:latin typeface="Gill Sans MT" panose="020B0502020104020203" pitchFamily="34" charset="77"/>
          <a:ea typeface="+mn-ea"/>
          <a:cs typeface="+mn-cs"/>
        </a:defRPr>
      </a:lvl2pPr>
      <a:lvl3pPr marL="1257300" indent="-251460" algn="l" defTabSz="1005840" rtl="0" eaLnBrk="1" latinLnBrk="0" hangingPunct="1">
        <a:lnSpc>
          <a:spcPct val="90000"/>
        </a:lnSpc>
        <a:spcBef>
          <a:spcPts val="550"/>
        </a:spcBef>
        <a:buClr>
          <a:srgbClr val="043673"/>
        </a:buClr>
        <a:buFont typeface="Arial" panose="020B0604020202020204" pitchFamily="34" charset="0"/>
        <a:buChar char="•"/>
        <a:defRPr sz="1600" b="0" i="0" kern="1200">
          <a:solidFill>
            <a:schemeClr val="tx1"/>
          </a:solidFill>
          <a:latin typeface="Gill Sans MT" panose="020B0502020104020203" pitchFamily="34" charset="77"/>
          <a:ea typeface="+mn-ea"/>
          <a:cs typeface="+mn-cs"/>
        </a:defRPr>
      </a:lvl3pPr>
      <a:lvl4pPr marL="1760220" indent="-251460" algn="l" defTabSz="1005840" rtl="0" eaLnBrk="1" latinLnBrk="0" hangingPunct="1">
        <a:lnSpc>
          <a:spcPct val="90000"/>
        </a:lnSpc>
        <a:spcBef>
          <a:spcPts val="550"/>
        </a:spcBef>
        <a:buClr>
          <a:srgbClr val="043673"/>
        </a:buClr>
        <a:buFont typeface="Arial" panose="020B0604020202020204" pitchFamily="34" charset="0"/>
        <a:buChar char="•"/>
        <a:defRPr sz="1400" b="0" i="0" kern="1200">
          <a:solidFill>
            <a:schemeClr val="tx1"/>
          </a:solidFill>
          <a:latin typeface="Gill Sans MT" panose="020B0502020104020203" pitchFamily="34" charset="77"/>
          <a:ea typeface="+mn-ea"/>
          <a:cs typeface="+mn-cs"/>
        </a:defRPr>
      </a:lvl4pPr>
      <a:lvl5pPr marL="2263140" indent="-251460" algn="l" defTabSz="1005840" rtl="0" eaLnBrk="1" latinLnBrk="0" hangingPunct="1">
        <a:lnSpc>
          <a:spcPct val="90000"/>
        </a:lnSpc>
        <a:spcBef>
          <a:spcPts val="550"/>
        </a:spcBef>
        <a:buClr>
          <a:srgbClr val="043673"/>
        </a:buClr>
        <a:buFont typeface="Arial" panose="020B0604020202020204" pitchFamily="34" charset="0"/>
        <a:buChar char="•"/>
        <a:defRPr sz="1200" b="0" i="0" kern="1200">
          <a:solidFill>
            <a:schemeClr val="tx1"/>
          </a:solidFill>
          <a:latin typeface="Gill Sans MT" panose="020B0502020104020203" pitchFamily="34" charset="77"/>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2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4853" y="4712776"/>
            <a:ext cx="9408693" cy="1118583"/>
          </a:xfrm>
        </p:spPr>
        <p:txBody>
          <a:bodyPr>
            <a:normAutofit fontScale="70000" lnSpcReduction="20000"/>
          </a:bodyPr>
          <a:lstStyle/>
          <a:p>
            <a:pPr>
              <a:lnSpc>
                <a:spcPct val="120000"/>
              </a:lnSpc>
            </a:pPr>
            <a:r>
              <a:rPr lang="en-US" altLang="en-US" b="1" dirty="0">
                <a:solidFill>
                  <a:srgbClr val="5C646F"/>
                </a:solidFill>
                <a:latin typeface="+mj-lt"/>
              </a:rPr>
              <a:t>Available to: </a:t>
            </a:r>
            <a:r>
              <a:rPr lang="en-US" altLang="en-US" dirty="0">
                <a:solidFill>
                  <a:srgbClr val="5C646F"/>
                </a:solidFill>
                <a:latin typeface="+mj-lt"/>
              </a:rPr>
              <a:t>Johns Hopkins Hospital, Johns Hopkins Health System Corporation, Johns Hopkins Medical Associates, Johns Hopkins Home and Community Based Services, Johns Hopkins Bayview Medical Center, Howard County Medical Center, Sibley Memorial Hospital, Suburban Hospital and Johns Hopkins All Children’s Hospital</a:t>
            </a:r>
          </a:p>
        </p:txBody>
      </p:sp>
      <p:sp>
        <p:nvSpPr>
          <p:cNvPr id="3" name="Title 2"/>
          <p:cNvSpPr>
            <a:spLocks noGrp="1"/>
          </p:cNvSpPr>
          <p:nvPr>
            <p:ph type="title"/>
          </p:nvPr>
        </p:nvSpPr>
        <p:spPr>
          <a:xfrm>
            <a:off x="324853" y="2109099"/>
            <a:ext cx="8295272" cy="1080714"/>
          </a:xfrm>
        </p:spPr>
        <p:txBody>
          <a:bodyPr>
            <a:normAutofit fontScale="90000"/>
          </a:bodyPr>
          <a:lstStyle/>
          <a:p>
            <a:r>
              <a:rPr lang="en-US" dirty="0"/>
              <a:t>EHP Exclusive Provider Organization (EPO) Plan</a:t>
            </a:r>
          </a:p>
        </p:txBody>
      </p:sp>
      <p:sp>
        <p:nvSpPr>
          <p:cNvPr id="4" name="Date Placeholder 3"/>
          <p:cNvSpPr>
            <a:spLocks noGrp="1"/>
          </p:cNvSpPr>
          <p:nvPr>
            <p:ph type="dt" sz="half" idx="10"/>
          </p:nvPr>
        </p:nvSpPr>
        <p:spPr/>
        <p:txBody>
          <a:bodyPr/>
          <a:lstStyle/>
          <a:p>
            <a:fld id="{FBEE9B9C-86C9-4A1D-9FC7-946F055F473C}" type="datetime4">
              <a:rPr lang="en-US" smtClean="0"/>
              <a:pPr/>
              <a:t>September 27, 2024</a:t>
            </a:fld>
            <a:endParaRPr lang="en-US" dirty="0"/>
          </a:p>
        </p:txBody>
      </p:sp>
      <p:sp>
        <p:nvSpPr>
          <p:cNvPr id="5" name="Subtitle 1"/>
          <p:cNvSpPr txBox="1">
            <a:spLocks/>
          </p:cNvSpPr>
          <p:nvPr/>
        </p:nvSpPr>
        <p:spPr>
          <a:xfrm>
            <a:off x="324852" y="3460249"/>
            <a:ext cx="9408693"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chemeClr val="tx1"/>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pPr>
              <a:lnSpc>
                <a:spcPct val="120000"/>
              </a:lnSpc>
            </a:pPr>
            <a:r>
              <a:rPr lang="en-US" altLang="en-US" dirty="0">
                <a:latin typeface="+mj-lt"/>
              </a:rPr>
              <a:t>2025 Plan Overview</a:t>
            </a:r>
          </a:p>
        </p:txBody>
      </p:sp>
    </p:spTree>
    <p:extLst>
      <p:ext uri="{BB962C8B-B14F-4D97-AF65-F5344CB8AC3E}">
        <p14:creationId xmlns:p14="http://schemas.microsoft.com/office/powerpoint/2010/main" val="1931367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Pharmacy Plan</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10</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7278609"/>
              </p:ext>
            </p:extLst>
          </p:nvPr>
        </p:nvGraphicFramePr>
        <p:xfrm>
          <a:off x="915426" y="1199005"/>
          <a:ext cx="8039100" cy="5358878"/>
        </p:xfrm>
        <a:graphic>
          <a:graphicData uri="http://schemas.openxmlformats.org/drawingml/2006/table">
            <a:tbl>
              <a:tblPr/>
              <a:tblGrid>
                <a:gridCol w="1471612">
                  <a:extLst>
                    <a:ext uri="{9D8B030D-6E8A-4147-A177-3AD203B41FA5}">
                      <a16:colId xmlns:a16="http://schemas.microsoft.com/office/drawing/2014/main" val="2863319906"/>
                    </a:ext>
                  </a:extLst>
                </a:gridCol>
                <a:gridCol w="2061137">
                  <a:extLst>
                    <a:ext uri="{9D8B030D-6E8A-4147-A177-3AD203B41FA5}">
                      <a16:colId xmlns:a16="http://schemas.microsoft.com/office/drawing/2014/main" val="1137711359"/>
                    </a:ext>
                  </a:extLst>
                </a:gridCol>
                <a:gridCol w="1419225">
                  <a:extLst>
                    <a:ext uri="{9D8B030D-6E8A-4147-A177-3AD203B41FA5}">
                      <a16:colId xmlns:a16="http://schemas.microsoft.com/office/drawing/2014/main" val="223848061"/>
                    </a:ext>
                  </a:extLst>
                </a:gridCol>
                <a:gridCol w="1400175">
                  <a:extLst>
                    <a:ext uri="{9D8B030D-6E8A-4147-A177-3AD203B41FA5}">
                      <a16:colId xmlns:a16="http://schemas.microsoft.com/office/drawing/2014/main" val="1505715687"/>
                    </a:ext>
                  </a:extLst>
                </a:gridCol>
                <a:gridCol w="1686951">
                  <a:extLst>
                    <a:ext uri="{9D8B030D-6E8A-4147-A177-3AD203B41FA5}">
                      <a16:colId xmlns:a16="http://schemas.microsoft.com/office/drawing/2014/main" val="2688108162"/>
                    </a:ext>
                  </a:extLst>
                </a:gridCol>
              </a:tblGrid>
              <a:tr h="781050">
                <a:tc gridSpan="2">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Services and Supplies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(In Alphabetical Order)</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378"/>
                    </a:solidFill>
                  </a:tcPr>
                </a:tc>
                <a:tc h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In Network Retail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Pharmacy</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 (30-day supply)</a:t>
                      </a:r>
                    </a:p>
                  </a:txBody>
                  <a:tcPr marL="80682" marR="80682" marT="40338" marB="403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7E34"/>
                    </a:solidFill>
                  </a:tcPr>
                </a:tc>
                <a:tc>
                  <a:txBody>
                    <a:bodyPr/>
                    <a:lstStyle>
                      <a:lvl1pPr>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In Network Retail Pharmacy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(90-day supply)</a:t>
                      </a:r>
                    </a:p>
                  </a:txBody>
                  <a:tcPr marL="80682" marR="80682" marT="40338" marB="403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7E34"/>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Mail Order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(90-day supply)</a:t>
                      </a:r>
                    </a:p>
                  </a:txBody>
                  <a:tcPr marL="80682" marR="80682" marT="40338" marB="403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7E34"/>
                    </a:solidFill>
                  </a:tcPr>
                </a:tc>
                <a:extLst>
                  <a:ext uri="{0D108BD9-81ED-4DB2-BD59-A6C34878D82A}">
                    <a16:rowId xmlns:a16="http://schemas.microsoft.com/office/drawing/2014/main" val="1598155743"/>
                  </a:ext>
                </a:extLst>
              </a:tr>
              <a:tr h="317500">
                <a:tc rowSpan="3">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Oral Contraceptives</a:t>
                      </a:r>
                    </a:p>
                  </a:txBody>
                  <a:tcPr marL="80682" marR="80682" marT="40338" marB="403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B0B6"/>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Generic</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$0</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$0</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$0</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55841460"/>
                  </a:ext>
                </a:extLst>
              </a:tr>
              <a:tr h="422275">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Preferred </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25%; $40 min; $60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25%; $120 min; $180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25%; $120 min; $180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76801109"/>
                  </a:ext>
                </a:extLst>
              </a:tr>
              <a:tr h="422275">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Non-Preferred</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$65 min; $105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$195 min; $315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50%; $195 min; $315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16982501"/>
                  </a:ext>
                </a:extLst>
              </a:tr>
              <a:tr h="317500">
                <a:tc rowSpan="6">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Prescriptions</a:t>
                      </a:r>
                    </a:p>
                  </a:txBody>
                  <a:tcPr marL="80682" marR="80682" marT="40338" marB="403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B0B6"/>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Generic</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$10</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$30</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$30</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446642257"/>
                  </a:ext>
                </a:extLst>
              </a:tr>
              <a:tr h="422275">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Preferred</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25%; $40 min; $60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25%; $120 min; $180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25%; $120 min; $180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92771175"/>
                  </a:ext>
                </a:extLst>
              </a:tr>
              <a:tr h="422275">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Non-preferred</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$65 min; $105 max </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$195 min; $315 max </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$195 min; $315 max</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39906224"/>
                  </a:ext>
                </a:extLst>
              </a:tr>
              <a:tr h="871537">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Brand with </a:t>
                      </a:r>
                    </a:p>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Generic </a:t>
                      </a:r>
                    </a:p>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Equivalent</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$65 min; $105 max,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plus the cost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differential between</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 generic and brand</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$195 min; $315 max,</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 plus the cost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differential between</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 generic and brand</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50%; $195 min; $315 max,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plus the cost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differential between</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 generic and brand</a:t>
                      </a:r>
                    </a:p>
                  </a:txBody>
                  <a:tcPr marL="80682" marR="80682" marT="40338" marB="403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24181022"/>
                  </a:ext>
                </a:extLst>
              </a:tr>
              <a:tr h="463549">
                <a:tc v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203864"/>
                        </a:solidFill>
                        <a:effectLst/>
                        <a:latin typeface="Gill Sans SemiBold"/>
                        <a:ea typeface="MS PGothic" panose="020B0600070205080204" pitchFamily="34" charset="-128"/>
                      </a:endParaRPr>
                    </a:p>
                  </a:txBody>
                  <a:tcPr marL="80682" marR="80682" marT="40338" marB="4033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B9BD5"/>
                    </a:solidFill>
                  </a:tcPr>
                </a:tc>
                <a:tc>
                  <a:txBody>
                    <a:body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Specialty Medications for members enrolled in </a:t>
                      </a:r>
                      <a:r>
                        <a:rPr kumimoji="0" lang="en-US" altLang="en-US" sz="1100" b="0" i="0" u="none" strike="noStrike" cap="none" normalizeH="0" baseline="0" dirty="0" err="1">
                          <a:ln>
                            <a:noFill/>
                          </a:ln>
                          <a:solidFill>
                            <a:schemeClr val="tx1"/>
                          </a:solidFill>
                          <a:effectLst/>
                          <a:latin typeface="+mj-lt"/>
                          <a:ea typeface="MS PGothic" panose="020B0600070205080204" pitchFamily="34" charset="-128"/>
                        </a:rPr>
                        <a:t>PrudentRx</a:t>
                      </a: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 – medications listed at ehp.org</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887413" rtl="0" eaLnBrk="1" fontAlgn="base" latinLnBrk="0" hangingPunct="1">
                        <a:lnSpc>
                          <a:spcPct val="100000"/>
                        </a:lnSpc>
                        <a:spcBef>
                          <a:spcPct val="0"/>
                        </a:spcBef>
                        <a:spcAft>
                          <a:spcPct val="0"/>
                        </a:spcAft>
                        <a:buClrTx/>
                        <a:buSzTx/>
                        <a:buFontTx/>
                        <a:buNone/>
                        <a:tabLst/>
                        <a:defRPr/>
                      </a:pPr>
                      <a:r>
                        <a:rPr kumimoji="0" lang="en-US" altLang="en-US" sz="1100" b="0" i="0" u="none" strike="noStrike" cap="none" normalizeH="0" baseline="0">
                          <a:ln>
                            <a:noFill/>
                          </a:ln>
                          <a:solidFill>
                            <a:schemeClr val="tx1"/>
                          </a:solidFill>
                          <a:effectLst/>
                          <a:latin typeface="+mj-lt"/>
                          <a:ea typeface="MS PGothic" panose="020B0600070205080204" pitchFamily="34" charset="-128"/>
                        </a:rPr>
                        <a:t>Restricted </a:t>
                      </a: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to Retail 30-day supply</a:t>
                      </a:r>
                      <a:endParaRPr kumimoji="0" lang="en-US" altLang="en-US" sz="1100" b="0" i="0" u="none" strike="sngStrike" cap="none" normalizeH="0" baseline="0" dirty="0">
                        <a:ln>
                          <a:noFill/>
                        </a:ln>
                        <a:solidFill>
                          <a:srgbClr val="FF0000"/>
                        </a:solidFill>
                        <a:effectLst/>
                        <a:latin typeface="+mj-lt"/>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Gill Sans SemiBold"/>
                        <a:ea typeface="MS PGothic" panose="020B0600070205080204" pitchFamily="34" charset="-128"/>
                      </a:endParaRPr>
                    </a:p>
                  </a:txBody>
                  <a:tcPr marL="80681" marR="80681" marT="40343" marB="4034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C"/>
                    </a:solidFill>
                  </a:tcPr>
                </a:tc>
                <a:extLst>
                  <a:ext uri="{0D108BD9-81ED-4DB2-BD59-A6C34878D82A}">
                    <a16:rowId xmlns:a16="http://schemas.microsoft.com/office/drawing/2014/main" val="3530564516"/>
                  </a:ext>
                </a:extLst>
              </a:tr>
              <a:tr h="463549">
                <a:tc v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txBody>
                  <a:tcPr marL="80682" marR="80682" marT="40338" marB="4033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887413" rtl="0" eaLnBrk="1" fontAlgn="base" latinLnBrk="0" hangingPunct="1">
                        <a:lnSpc>
                          <a:spcPct val="100000"/>
                        </a:lnSpc>
                        <a:spcBef>
                          <a:spcPct val="0"/>
                        </a:spcBef>
                        <a:spcAft>
                          <a:spcPct val="0"/>
                        </a:spcAft>
                        <a:buClrTx/>
                        <a:buSzTx/>
                        <a:buFontTx/>
                        <a:buNone/>
                        <a:tabLst/>
                        <a:defRPr/>
                      </a:pPr>
                      <a:r>
                        <a:rPr lang="en-US" sz="1100" kern="1200" dirty="0">
                          <a:solidFill>
                            <a:schemeClr val="tx1"/>
                          </a:solidFill>
                          <a:effectLst/>
                          <a:latin typeface="+mj-lt"/>
                          <a:ea typeface="+mn-ea"/>
                          <a:cs typeface="+mn-cs"/>
                        </a:rPr>
                        <a:t>Specialty Medications for members </a:t>
                      </a:r>
                      <a:r>
                        <a:rPr lang="en-US" sz="1100" u="sng" kern="1200" dirty="0">
                          <a:solidFill>
                            <a:schemeClr val="tx1"/>
                          </a:solidFill>
                          <a:effectLst/>
                          <a:latin typeface="+mj-lt"/>
                          <a:ea typeface="+mn-ea"/>
                          <a:cs typeface="+mn-cs"/>
                        </a:rPr>
                        <a:t>not</a:t>
                      </a:r>
                      <a:r>
                        <a:rPr lang="en-US" sz="1100" kern="1200" dirty="0">
                          <a:solidFill>
                            <a:schemeClr val="tx1"/>
                          </a:solidFill>
                          <a:effectLst/>
                          <a:latin typeface="+mj-lt"/>
                          <a:ea typeface="+mn-ea"/>
                          <a:cs typeface="+mn-cs"/>
                        </a:rPr>
                        <a:t> enrolled in </a:t>
                      </a:r>
                      <a:r>
                        <a:rPr lang="en-US" sz="1100" kern="1200" dirty="0" err="1">
                          <a:solidFill>
                            <a:schemeClr val="tx1"/>
                          </a:solidFill>
                          <a:effectLst/>
                          <a:latin typeface="+mj-lt"/>
                          <a:ea typeface="+mn-ea"/>
                          <a:cs typeface="+mn-cs"/>
                        </a:rPr>
                        <a:t>PrudentRx</a:t>
                      </a:r>
                      <a:r>
                        <a:rPr lang="en-US" sz="1100" kern="1200" dirty="0">
                          <a:solidFill>
                            <a:schemeClr val="tx1"/>
                          </a:solidFill>
                          <a:effectLst/>
                          <a:latin typeface="+mj-lt"/>
                          <a:ea typeface="+mn-ea"/>
                          <a:cs typeface="+mn-cs"/>
                        </a:rPr>
                        <a:t> – medications listed at ehp.org</a:t>
                      </a:r>
                      <a:endParaRPr kumimoji="0" lang="en-US" altLang="en-US" sz="1100" b="0" i="0" u="none" strike="noStrike" cap="none" normalizeH="0" baseline="0" dirty="0">
                        <a:ln>
                          <a:noFill/>
                        </a:ln>
                        <a:solidFill>
                          <a:schemeClr val="tx1"/>
                        </a:solidFill>
                        <a:effectLst/>
                        <a:latin typeface="+mj-lt"/>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Restricted to Retail 30-day supply</a:t>
                      </a:r>
                      <a:endParaRPr kumimoji="0" lang="en-US" altLang="en-US" sz="1100" b="0" i="0" u="none" strike="sngStrike" kern="1200" cap="none" normalizeH="0" baseline="0" dirty="0">
                        <a:ln>
                          <a:noFill/>
                        </a:ln>
                        <a:solidFill>
                          <a:srgbClr val="FF0000"/>
                        </a:solidFill>
                        <a:effectLst/>
                        <a:latin typeface="+mn-lt"/>
                        <a:ea typeface="MS PGothic" panose="020B0600070205080204" pitchFamily="34" charset="-128"/>
                        <a:cs typeface="+mn-cs"/>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3573543577"/>
                  </a:ext>
                </a:extLst>
              </a:tr>
            </a:tbl>
          </a:graphicData>
        </a:graphic>
      </p:graphicFrame>
    </p:spTree>
    <p:extLst>
      <p:ext uri="{BB962C8B-B14F-4D97-AF65-F5344CB8AC3E}">
        <p14:creationId xmlns:p14="http://schemas.microsoft.com/office/powerpoint/2010/main" val="2718934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Thank You</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11</a:t>
            </a:fld>
            <a:endParaRPr lang="en-US" dirty="0"/>
          </a:p>
        </p:txBody>
      </p:sp>
      <p:sp>
        <p:nvSpPr>
          <p:cNvPr id="6" name="TextBox 3"/>
          <p:cNvSpPr txBox="1">
            <a:spLocks noChangeArrowheads="1"/>
          </p:cNvSpPr>
          <p:nvPr/>
        </p:nvSpPr>
        <p:spPr bwMode="auto">
          <a:xfrm>
            <a:off x="381000" y="1828800"/>
            <a:ext cx="8001000" cy="3650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indent="0">
              <a:buFont typeface="Arial" panose="020B0604020202020204" pitchFamily="34" charset="0"/>
              <a:buNone/>
              <a:defRPr/>
            </a:pPr>
            <a:r>
              <a:rPr lang="en-US" sz="2000" b="1" dirty="0">
                <a:latin typeface="+mj-lt"/>
              </a:rPr>
              <a:t>Questions?</a:t>
            </a:r>
          </a:p>
          <a:p>
            <a:pPr marL="0" indent="0">
              <a:buFont typeface="Arial" panose="020B0604020202020204" pitchFamily="34" charset="0"/>
              <a:buNone/>
              <a:defRPr/>
            </a:pPr>
            <a:endParaRPr lang="en-US" sz="2000" b="1" dirty="0">
              <a:latin typeface="+mj-lt"/>
            </a:endParaRPr>
          </a:p>
          <a:p>
            <a:pPr marL="457200" lvl="1" indent="0">
              <a:buFont typeface="Arial" panose="020B0604020202020204" pitchFamily="34" charset="0"/>
              <a:buNone/>
              <a:defRPr/>
            </a:pPr>
            <a:r>
              <a:rPr lang="en-US" sz="2000" b="1" dirty="0">
                <a:latin typeface="+mj-lt"/>
              </a:rPr>
              <a:t>Website</a:t>
            </a:r>
          </a:p>
          <a:p>
            <a:pPr marL="857250" lvl="2" indent="0">
              <a:buFont typeface="Arial" panose="020B0604020202020204" pitchFamily="34" charset="0"/>
              <a:buNone/>
              <a:defRPr/>
            </a:pPr>
            <a:r>
              <a:rPr lang="en-US" sz="1600" dirty="0">
                <a:latin typeface="+mj-lt"/>
              </a:rPr>
              <a:t>ehp.org</a:t>
            </a:r>
          </a:p>
          <a:p>
            <a:pPr marL="457200" lvl="1" indent="0">
              <a:buFont typeface="Arial" panose="020B0604020202020204" pitchFamily="34" charset="0"/>
              <a:buNone/>
              <a:defRPr/>
            </a:pPr>
            <a:endParaRPr lang="en-US" sz="2000" dirty="0">
              <a:latin typeface="+mj-lt"/>
            </a:endParaRPr>
          </a:p>
          <a:p>
            <a:pPr marL="457200" lvl="1" indent="0">
              <a:buFont typeface="Arial" panose="020B0604020202020204" pitchFamily="34" charset="0"/>
              <a:buNone/>
              <a:defRPr/>
            </a:pPr>
            <a:r>
              <a:rPr lang="en-US" sz="2000" b="1" dirty="0">
                <a:latin typeface="+mj-lt"/>
              </a:rPr>
              <a:t>Customer Service</a:t>
            </a:r>
          </a:p>
          <a:p>
            <a:pPr marL="857250" lvl="2" indent="0">
              <a:spcBef>
                <a:spcPct val="0"/>
              </a:spcBef>
              <a:buFont typeface="Arial" panose="020B0604020202020204" pitchFamily="34" charset="0"/>
              <a:buNone/>
              <a:defRPr/>
            </a:pPr>
            <a:r>
              <a:rPr lang="en-US" altLang="en-US" sz="1600" dirty="0">
                <a:latin typeface="+mj-lt"/>
              </a:rPr>
              <a:t>800-261-2393</a:t>
            </a:r>
          </a:p>
          <a:p>
            <a:pPr>
              <a:spcBef>
                <a:spcPct val="0"/>
              </a:spcBef>
              <a:defRPr/>
            </a:pPr>
            <a:endParaRPr lang="en-US" altLang="en-US" sz="2000" dirty="0">
              <a:latin typeface="+mj-lt"/>
            </a:endParaRPr>
          </a:p>
          <a:p>
            <a:pPr>
              <a:spcBef>
                <a:spcPct val="0"/>
              </a:spcBef>
              <a:defRPr/>
            </a:pPr>
            <a:endParaRPr lang="en-US" altLang="en-US" sz="2000" dirty="0">
              <a:latin typeface="+mj-lt"/>
            </a:endParaRPr>
          </a:p>
          <a:p>
            <a:pPr>
              <a:spcBef>
                <a:spcPct val="0"/>
              </a:spcBef>
              <a:defRPr/>
            </a:pPr>
            <a:endParaRPr lang="en-US" altLang="en-US" sz="2000" dirty="0">
              <a:latin typeface="+mj-lt"/>
            </a:endParaRPr>
          </a:p>
          <a:p>
            <a:pPr>
              <a:spcBef>
                <a:spcPct val="0"/>
              </a:spcBef>
              <a:defRPr/>
            </a:pPr>
            <a:endParaRPr lang="en-US" altLang="en-US" sz="2000" dirty="0">
              <a:latin typeface="+mj-lt"/>
            </a:endParaRPr>
          </a:p>
        </p:txBody>
      </p:sp>
    </p:spTree>
    <p:extLst>
      <p:ext uri="{BB962C8B-B14F-4D97-AF65-F5344CB8AC3E}">
        <p14:creationId xmlns:p14="http://schemas.microsoft.com/office/powerpoint/2010/main" val="239433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2</a:t>
            </a:fld>
            <a:endParaRPr lang="en-US" dirty="0"/>
          </a:p>
        </p:txBody>
      </p:sp>
      <p:sp>
        <p:nvSpPr>
          <p:cNvPr id="7" name="TextBox 16"/>
          <p:cNvSpPr txBox="1">
            <a:spLocks noGrp="1" noChangeArrowheads="1"/>
          </p:cNvSpPr>
          <p:nvPr>
            <p:ph idx="1"/>
          </p:nvPr>
        </p:nvSpPr>
        <p:spPr bwMode="auto">
          <a:xfrm>
            <a:off x="336884" y="1507303"/>
            <a:ext cx="9396663"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lvl="0" indent="0" defTabSz="914400" fontAlgn="base">
              <a:lnSpc>
                <a:spcPct val="100000"/>
              </a:lnSpc>
              <a:spcBef>
                <a:spcPct val="0"/>
              </a:spcBef>
              <a:spcAft>
                <a:spcPct val="0"/>
              </a:spcAft>
              <a:buClr>
                <a:srgbClr val="009CA6"/>
              </a:buClr>
              <a:buNone/>
              <a:defRPr/>
            </a:pPr>
            <a:r>
              <a:rPr lang="en-US" altLang="en-US" sz="2000" b="1" dirty="0">
                <a:latin typeface="+mj-lt"/>
              </a:rPr>
              <a:t>EHP Exclusive Provider Organization (EPO) Plan</a:t>
            </a:r>
          </a:p>
          <a:p>
            <a:pPr marL="0" lvl="0" indent="0" defTabSz="914400" fontAlgn="base">
              <a:lnSpc>
                <a:spcPct val="100000"/>
              </a:lnSpc>
              <a:spcBef>
                <a:spcPct val="0"/>
              </a:spcBef>
              <a:spcAft>
                <a:spcPct val="0"/>
              </a:spcAft>
              <a:buClr>
                <a:srgbClr val="009CA6"/>
              </a:buClr>
              <a:buNone/>
              <a:defRPr/>
            </a:pPr>
            <a:endParaRPr lang="en-US" altLang="en-US" sz="2000" dirty="0">
              <a:latin typeface="+mj-lt"/>
            </a:endParaRPr>
          </a:p>
          <a:p>
            <a:pPr marL="0" lvl="0" indent="0" defTabSz="914400" fontAlgn="base">
              <a:lnSpc>
                <a:spcPct val="100000"/>
              </a:lnSpc>
              <a:spcBef>
                <a:spcPct val="0"/>
              </a:spcBef>
              <a:spcAft>
                <a:spcPct val="0"/>
              </a:spcAft>
              <a:buClr>
                <a:srgbClr val="009CA6"/>
              </a:buClr>
              <a:buNone/>
              <a:defRPr/>
            </a:pPr>
            <a:r>
              <a:rPr lang="en-US" altLang="en-US" sz="1800" dirty="0">
                <a:latin typeface="+mj-lt"/>
              </a:rPr>
              <a:t>Allows you to access care through </a:t>
            </a:r>
            <a:r>
              <a:rPr lang="en-US" altLang="en-US" sz="1800" b="1" dirty="0">
                <a:latin typeface="+mj-lt"/>
              </a:rPr>
              <a:t>in-network</a:t>
            </a:r>
            <a:r>
              <a:rPr lang="en-US" altLang="en-US" sz="1800" dirty="0">
                <a:latin typeface="+mj-lt"/>
              </a:rPr>
              <a:t> </a:t>
            </a:r>
            <a:r>
              <a:rPr lang="en-US" altLang="en-US" sz="1800" b="1" dirty="0">
                <a:latin typeface="+mj-lt"/>
              </a:rPr>
              <a:t>providers</a:t>
            </a:r>
            <a:r>
              <a:rPr lang="en-US" altLang="en-US" sz="1800" dirty="0">
                <a:latin typeface="+mj-lt"/>
              </a:rPr>
              <a:t> </a:t>
            </a:r>
            <a:r>
              <a:rPr lang="en-US" altLang="en-US" sz="1800" b="1" dirty="0">
                <a:latin typeface="+mj-lt"/>
              </a:rPr>
              <a:t>only</a:t>
            </a:r>
            <a:r>
              <a:rPr lang="en-US" altLang="en-US" sz="1800" dirty="0">
                <a:latin typeface="+mj-lt"/>
              </a:rPr>
              <a:t>. </a:t>
            </a:r>
          </a:p>
          <a:p>
            <a:pPr marL="0" lvl="0" indent="0" defTabSz="914400" fontAlgn="base">
              <a:lnSpc>
                <a:spcPct val="100000"/>
              </a:lnSpc>
              <a:spcBef>
                <a:spcPct val="0"/>
              </a:spcBef>
              <a:spcAft>
                <a:spcPct val="0"/>
              </a:spcAft>
              <a:buClr>
                <a:srgbClr val="009CA6"/>
              </a:buClr>
              <a:buNone/>
              <a:defRPr/>
            </a:pPr>
            <a:endParaRPr lang="en-US" altLang="en-US" sz="1800" dirty="0">
              <a:latin typeface="+mj-lt"/>
            </a:endParaRPr>
          </a:p>
          <a:p>
            <a:pPr lvl="1" defTabSz="914400" eaLnBrk="0" fontAlgn="base" hangingPunct="0">
              <a:lnSpc>
                <a:spcPct val="100000"/>
              </a:lnSpc>
              <a:spcBef>
                <a:spcPct val="0"/>
              </a:spcBef>
              <a:spcAft>
                <a:spcPct val="0"/>
              </a:spcAft>
              <a:buFont typeface="Wingdings" panose="05000000000000000000" pitchFamily="2" charset="2"/>
              <a:buChar char="§"/>
              <a:defRPr/>
            </a:pPr>
            <a:r>
              <a:rPr lang="en-US" altLang="en-US" sz="1600" b="1" dirty="0">
                <a:latin typeface="+mj-lt"/>
              </a:rPr>
              <a:t>EHP Preferred Network: </a:t>
            </a:r>
            <a:r>
              <a:rPr lang="en-US" altLang="en-US" sz="1600" dirty="0">
                <a:latin typeface="+mj-lt"/>
              </a:rPr>
              <a:t>A provider or facility in the EHP network that is deemed a preferred provider that has a lower member co-insurance amount</a:t>
            </a:r>
            <a:endParaRPr lang="en-US" altLang="en-US" sz="1600" dirty="0">
              <a:solidFill>
                <a:srgbClr val="FF0000"/>
              </a:solidFill>
              <a:latin typeface="+mj-lt"/>
            </a:endParaRPr>
          </a:p>
          <a:p>
            <a:pPr lvl="1" defTabSz="914400" eaLnBrk="0" fontAlgn="base" hangingPunct="0">
              <a:lnSpc>
                <a:spcPct val="100000"/>
              </a:lnSpc>
              <a:spcBef>
                <a:spcPct val="0"/>
              </a:spcBef>
              <a:spcAft>
                <a:spcPct val="0"/>
              </a:spcAft>
              <a:buFont typeface="Wingdings" panose="05000000000000000000" pitchFamily="2" charset="2"/>
              <a:buChar char="§"/>
              <a:defRPr/>
            </a:pPr>
            <a:endParaRPr lang="en-US" altLang="en-US" sz="1600" dirty="0">
              <a:latin typeface="+mj-lt"/>
            </a:endParaRPr>
          </a:p>
          <a:p>
            <a:pPr lvl="1" defTabSz="914400" eaLnBrk="0" fontAlgn="base" hangingPunct="0">
              <a:lnSpc>
                <a:spcPct val="100000"/>
              </a:lnSpc>
              <a:spcBef>
                <a:spcPct val="0"/>
              </a:spcBef>
              <a:spcAft>
                <a:spcPct val="0"/>
              </a:spcAft>
              <a:buFont typeface="Wingdings" panose="05000000000000000000" pitchFamily="2" charset="2"/>
              <a:buChar char="§"/>
              <a:defRPr/>
            </a:pPr>
            <a:r>
              <a:rPr lang="en-US" altLang="en-US" sz="1600" b="1" dirty="0">
                <a:latin typeface="+mj-lt"/>
              </a:rPr>
              <a:t>EHP Network: </a:t>
            </a:r>
            <a:r>
              <a:rPr lang="en-US" altLang="en-US" sz="1600" dirty="0">
                <a:latin typeface="+mj-lt"/>
              </a:rPr>
              <a:t>Direct access to any EHP or Cigna PPO network participating provider</a:t>
            </a:r>
            <a:endParaRPr lang="en-US" altLang="en-US" sz="1600" strike="sngStrike" dirty="0">
              <a:solidFill>
                <a:srgbClr val="FF0000"/>
              </a:solidFill>
              <a:latin typeface="+mj-lt"/>
            </a:endParaRPr>
          </a:p>
          <a:p>
            <a:pPr marL="0" lvl="0" indent="0" defTabSz="914400" fontAlgn="base">
              <a:lnSpc>
                <a:spcPct val="100000"/>
              </a:lnSpc>
              <a:spcBef>
                <a:spcPct val="0"/>
              </a:spcBef>
              <a:spcAft>
                <a:spcPct val="0"/>
              </a:spcAft>
              <a:buClr>
                <a:srgbClr val="009CA6"/>
              </a:buClr>
              <a:buNone/>
              <a:defRPr/>
            </a:pPr>
            <a:endParaRPr lang="en-US" altLang="en-US" sz="1800" dirty="0">
              <a:latin typeface="+mj-lt"/>
            </a:endParaRPr>
          </a:p>
          <a:p>
            <a:pPr marL="0" lvl="0" indent="0" defTabSz="914400" fontAlgn="base">
              <a:lnSpc>
                <a:spcPct val="100000"/>
              </a:lnSpc>
              <a:spcBef>
                <a:spcPct val="0"/>
              </a:spcBef>
              <a:spcAft>
                <a:spcPct val="0"/>
              </a:spcAft>
              <a:buClr>
                <a:srgbClr val="009CA6"/>
              </a:buClr>
              <a:buNone/>
              <a:defRPr/>
            </a:pPr>
            <a:r>
              <a:rPr lang="en-US" altLang="en-US" sz="1800" dirty="0">
                <a:latin typeface="+mj-lt"/>
              </a:rPr>
              <a:t>The EHP EPO plan is designed to help lower your monthly health care costs while providing a wide choice of providers. If you only use in-network providers, the EHP EPO plan may be a cost-effective option for you. </a:t>
            </a:r>
          </a:p>
        </p:txBody>
      </p:sp>
    </p:spTree>
    <p:extLst>
      <p:ext uri="{BB962C8B-B14F-4D97-AF65-F5344CB8AC3E}">
        <p14:creationId xmlns:p14="http://schemas.microsoft.com/office/powerpoint/2010/main" val="2445996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3</a:t>
            </a:fld>
            <a:endParaRPr lang="en-US" dirty="0"/>
          </a:p>
        </p:txBody>
      </p:sp>
      <p:sp>
        <p:nvSpPr>
          <p:cNvPr id="7" name="TextBox 6"/>
          <p:cNvSpPr txBox="1"/>
          <p:nvPr/>
        </p:nvSpPr>
        <p:spPr>
          <a:xfrm>
            <a:off x="921307" y="5888947"/>
            <a:ext cx="6858000" cy="261610"/>
          </a:xfrm>
          <a:prstGeom prst="rect">
            <a:avLst/>
          </a:prstGeom>
          <a:noFill/>
        </p:spPr>
        <p:txBody>
          <a:bodyPr>
            <a:spAutoFit/>
          </a:bodyPr>
          <a:lstStyle/>
          <a:p>
            <a:pPr>
              <a:defRPr/>
            </a:pPr>
            <a:r>
              <a:rPr lang="en-US" sz="1100" i="1" dirty="0">
                <a:latin typeface="+mj-lt"/>
              </a:rPr>
              <a:t>** You can locate providers in the Preferred Network and the EHP/Cigna network at ehp.org.	</a:t>
            </a:r>
          </a:p>
        </p:txBody>
      </p:sp>
      <p:sp>
        <p:nvSpPr>
          <p:cNvPr id="9" name="Content Placeholder 1"/>
          <p:cNvSpPr txBox="1">
            <a:spLocks/>
          </p:cNvSpPr>
          <p:nvPr/>
        </p:nvSpPr>
        <p:spPr bwMode="auto">
          <a:xfrm>
            <a:off x="6985324" y="1532604"/>
            <a:ext cx="2090738"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graphicFrame>
        <p:nvGraphicFramePr>
          <p:cNvPr id="10" name="Table 9"/>
          <p:cNvGraphicFramePr>
            <a:graphicFrameLocks noGrp="1"/>
          </p:cNvGraphicFramePr>
          <p:nvPr>
            <p:extLst>
              <p:ext uri="{D42A27DB-BD31-4B8C-83A1-F6EECF244321}">
                <p14:modId xmlns:p14="http://schemas.microsoft.com/office/powerpoint/2010/main" val="2101607394"/>
              </p:ext>
            </p:extLst>
          </p:nvPr>
        </p:nvGraphicFramePr>
        <p:xfrm>
          <a:off x="1025482" y="1599280"/>
          <a:ext cx="5699408" cy="4171948"/>
        </p:xfrm>
        <a:graphic>
          <a:graphicData uri="http://schemas.openxmlformats.org/drawingml/2006/table">
            <a:tbl>
              <a:tblPr>
                <a:tableStyleId>{5C22544A-7EE6-4342-B048-85BDC9FD1C3A}</a:tableStyleId>
              </a:tblPr>
              <a:tblGrid>
                <a:gridCol w="2703595">
                  <a:extLst>
                    <a:ext uri="{9D8B030D-6E8A-4147-A177-3AD203B41FA5}">
                      <a16:colId xmlns:a16="http://schemas.microsoft.com/office/drawing/2014/main" val="925778200"/>
                    </a:ext>
                  </a:extLst>
                </a:gridCol>
                <a:gridCol w="1514110">
                  <a:extLst>
                    <a:ext uri="{9D8B030D-6E8A-4147-A177-3AD203B41FA5}">
                      <a16:colId xmlns:a16="http://schemas.microsoft.com/office/drawing/2014/main" val="3471351127"/>
                    </a:ext>
                  </a:extLst>
                </a:gridCol>
                <a:gridCol w="1481703">
                  <a:extLst>
                    <a:ext uri="{9D8B030D-6E8A-4147-A177-3AD203B41FA5}">
                      <a16:colId xmlns:a16="http://schemas.microsoft.com/office/drawing/2014/main" val="2576817612"/>
                    </a:ext>
                  </a:extLst>
                </a:gridCol>
              </a:tblGrid>
              <a:tr h="784151">
                <a:tc>
                  <a:txBody>
                    <a:bodyPr/>
                    <a:lstStyle/>
                    <a:p>
                      <a:pPr algn="l" fontAlgn="b"/>
                      <a:endParaRPr lang="en-US" sz="1400" b="1" i="0" u="none" strike="noStrike" dirty="0">
                        <a:solidFill>
                          <a:srgbClr val="FFFFFF"/>
                        </a:solidFill>
                        <a:effectLst/>
                        <a:latin typeface="+mj-lt"/>
                      </a:endParaRPr>
                    </a:p>
                  </a:txBody>
                  <a:tcPr marL="8029" marR="8029" marT="8029"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b"/>
                      <a:r>
                        <a:rPr lang="en-US" sz="1400" b="1" u="none" strike="noStrike" dirty="0">
                          <a:solidFill>
                            <a:schemeClr val="bg1"/>
                          </a:solidFill>
                          <a:effectLst/>
                          <a:latin typeface="+mj-lt"/>
                        </a:rPr>
                        <a:t>EHP EPO Plan</a:t>
                      </a:r>
                    </a:p>
                    <a:p>
                      <a:pPr algn="ctr" fontAlgn="b"/>
                      <a:r>
                        <a:rPr lang="en-US" sz="1200" b="0" i="1" u="none" strike="noStrike" dirty="0">
                          <a:solidFill>
                            <a:schemeClr val="bg1"/>
                          </a:solidFill>
                          <a:effectLst/>
                          <a:latin typeface="+mj-lt"/>
                        </a:rPr>
                        <a:t>(in-network only)</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E7E34"/>
                    </a:solidFill>
                  </a:tcPr>
                </a:tc>
                <a:tc hMerge="1">
                  <a:txBody>
                    <a:bodyPr/>
                    <a:lstStyle/>
                    <a:p>
                      <a:endParaRPr lang="en-US"/>
                    </a:p>
                  </a:txBody>
                  <a:tcPr/>
                </a:tc>
                <a:extLst>
                  <a:ext uri="{0D108BD9-81ED-4DB2-BD59-A6C34878D82A}">
                    <a16:rowId xmlns:a16="http://schemas.microsoft.com/office/drawing/2014/main" val="428680524"/>
                  </a:ext>
                </a:extLst>
              </a:tr>
              <a:tr h="492246">
                <a:tc>
                  <a:txBody>
                    <a:bodyPr/>
                    <a:lstStyle/>
                    <a:p>
                      <a:pPr lvl="0" algn="ctr" fontAlgn="b"/>
                      <a:r>
                        <a:rPr lang="en-US" sz="1400" b="1" u="none" strike="noStrike" dirty="0">
                          <a:solidFill>
                            <a:schemeClr val="bg1"/>
                          </a:solidFill>
                          <a:effectLst/>
                          <a:latin typeface="+mj-lt"/>
                        </a:rPr>
                        <a:t>Coverage Details</a:t>
                      </a:r>
                      <a:endParaRPr lang="en-US" sz="14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200" u="none" strike="noStrike" dirty="0">
                          <a:solidFill>
                            <a:schemeClr val="bg1"/>
                          </a:solidFill>
                          <a:effectLst/>
                          <a:latin typeface="+mj-lt"/>
                        </a:rPr>
                        <a:t>EHP Preferred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A47D"/>
                    </a:solidFill>
                  </a:tcPr>
                </a:tc>
                <a:tc>
                  <a:txBody>
                    <a:bodyPr/>
                    <a:lstStyle/>
                    <a:p>
                      <a:pPr algn="ctr" fontAlgn="b"/>
                      <a:r>
                        <a:rPr lang="en-US" sz="1200" u="none" strike="noStrike" dirty="0">
                          <a:solidFill>
                            <a:schemeClr val="bg1"/>
                          </a:solidFill>
                          <a:effectLst/>
                          <a:latin typeface="+mj-lt"/>
                        </a:rPr>
                        <a:t>EHP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A47D"/>
                    </a:solidFill>
                  </a:tcPr>
                </a:tc>
                <a:extLst>
                  <a:ext uri="{0D108BD9-81ED-4DB2-BD59-A6C34878D82A}">
                    <a16:rowId xmlns:a16="http://schemas.microsoft.com/office/drawing/2014/main" val="1536732303"/>
                  </a:ext>
                </a:extLst>
              </a:tr>
              <a:tr h="287314">
                <a:tc gridSpan="3">
                  <a:txBody>
                    <a:bodyPr/>
                    <a:lstStyle/>
                    <a:p>
                      <a:pPr lvl="0" algn="l" fontAlgn="b"/>
                      <a:r>
                        <a:rPr lang="en-US" sz="1100" b="1" u="none" strike="noStrike" dirty="0">
                          <a:effectLst/>
                          <a:latin typeface="+mj-lt"/>
                        </a:rPr>
                        <a:t>Annual Deductible</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hMerge="1">
                  <a:txBody>
                    <a:bodyPr/>
                    <a:lstStyle/>
                    <a:p>
                      <a:pPr algn="l" fontAlgn="b"/>
                      <a:endParaRPr lang="en-US" sz="1100" b="0" i="1"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3522485044"/>
                  </a:ext>
                </a:extLst>
              </a:tr>
              <a:tr h="460324">
                <a:tc>
                  <a:txBody>
                    <a:bodyPr/>
                    <a:lstStyle/>
                    <a:p>
                      <a:pPr lvl="0" algn="ctr" fontAlgn="b"/>
                      <a:r>
                        <a:rPr lang="en-US" sz="1100" u="none" strike="noStrike" dirty="0">
                          <a:effectLst/>
                          <a:latin typeface="+mj-lt"/>
                        </a:rPr>
                        <a:t>Per Person</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nn-NO" sz="1100" u="none" strike="noStrike" dirty="0">
                          <a:effectLst/>
                          <a:latin typeface="+mj-lt"/>
                        </a:rPr>
                        <a:t>$500</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3006350100"/>
                  </a:ext>
                </a:extLst>
              </a:tr>
              <a:tr h="442815">
                <a:tc>
                  <a:txBody>
                    <a:bodyPr/>
                    <a:lstStyle/>
                    <a:p>
                      <a:pPr lvl="0" algn="ctr" fontAlgn="b"/>
                      <a:r>
                        <a:rPr lang="en-US" sz="1100" u="none" strike="noStrike" dirty="0">
                          <a:effectLst/>
                          <a:latin typeface="+mj-lt"/>
                        </a:rPr>
                        <a:t>Per Family</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nn-NO" sz="1100" u="none" strike="noStrike" dirty="0">
                          <a:effectLst/>
                          <a:latin typeface="+mj-lt"/>
                        </a:rPr>
                        <a:t>$1,000</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3276795009"/>
                  </a:ext>
                </a:extLst>
              </a:tr>
              <a:tr h="399069">
                <a:tc gridSpan="3">
                  <a:txBody>
                    <a:bodyPr/>
                    <a:lstStyle/>
                    <a:p>
                      <a:pPr lvl="0" algn="l" fontAlgn="b"/>
                      <a:r>
                        <a:rPr lang="en-US" sz="1100" b="1" u="none" strike="noStrike" dirty="0">
                          <a:effectLst/>
                          <a:latin typeface="+mj-lt"/>
                        </a:rPr>
                        <a:t>Annual Out-of-Pocket Max.</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hMerge="1">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2487696156"/>
                  </a:ext>
                </a:extLst>
              </a:tr>
              <a:tr h="486563">
                <a:tc>
                  <a:txBody>
                    <a:bodyPr/>
                    <a:lstStyle/>
                    <a:p>
                      <a:pPr lvl="0" algn="ctr" fontAlgn="b"/>
                      <a:r>
                        <a:rPr lang="en-US" sz="1100" u="none" strike="noStrike" dirty="0">
                          <a:effectLst/>
                          <a:latin typeface="+mj-lt"/>
                        </a:rPr>
                        <a:t>Per Person</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nn-NO" sz="1100" u="none" strike="noStrike" dirty="0">
                          <a:effectLst/>
                          <a:latin typeface="+mj-lt"/>
                        </a:rPr>
                        <a:t>$3,000</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2085847249"/>
                  </a:ext>
                </a:extLst>
              </a:tr>
              <a:tr h="442815">
                <a:tc>
                  <a:txBody>
                    <a:bodyPr/>
                    <a:lstStyle/>
                    <a:p>
                      <a:pPr lvl="0" algn="ctr" fontAlgn="b"/>
                      <a:r>
                        <a:rPr lang="en-US" sz="1100" u="none" strike="noStrike" dirty="0">
                          <a:effectLst/>
                          <a:latin typeface="+mj-lt"/>
                        </a:rPr>
                        <a:t>Per Family</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nn-NO" sz="1100" u="none" strike="noStrike" dirty="0">
                          <a:effectLst/>
                          <a:latin typeface="+mj-lt"/>
                        </a:rPr>
                        <a:t>$6,000</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3222543673"/>
                  </a:ext>
                </a:extLst>
              </a:tr>
              <a:tr h="376651">
                <a:tc>
                  <a:txBody>
                    <a:bodyPr/>
                    <a:lstStyle/>
                    <a:p>
                      <a:pPr lvl="0" algn="l" fontAlgn="b"/>
                      <a:r>
                        <a:rPr lang="en-US" sz="1100" b="1" u="none" strike="noStrike" dirty="0">
                          <a:effectLst/>
                          <a:latin typeface="+mj-lt"/>
                        </a:rPr>
                        <a:t>Co-insurance</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a:txBody>
                    <a:bodyPr/>
                    <a:lstStyle/>
                    <a:p>
                      <a:pPr algn="ctr" fontAlgn="b"/>
                      <a:r>
                        <a:rPr lang="en-US" sz="1100" u="none" strike="noStrike" dirty="0">
                          <a:effectLst/>
                          <a:latin typeface="+mj-lt"/>
                        </a:rPr>
                        <a:t>pay 10%</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u="none" strike="noStrike" dirty="0">
                          <a:effectLst/>
                          <a:latin typeface="+mj-lt"/>
                        </a:rPr>
                        <a:t>pay 20%</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3694887"/>
                  </a:ext>
                </a:extLst>
              </a:tr>
            </a:tbl>
          </a:graphicData>
        </a:graphic>
      </p:graphicFrame>
    </p:spTree>
    <p:extLst>
      <p:ext uri="{BB962C8B-B14F-4D97-AF65-F5344CB8AC3E}">
        <p14:creationId xmlns:p14="http://schemas.microsoft.com/office/powerpoint/2010/main" val="17636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4</a:t>
            </a:fld>
            <a:endParaRPr lang="en-US" dirty="0"/>
          </a:p>
        </p:txBody>
      </p:sp>
      <p:sp>
        <p:nvSpPr>
          <p:cNvPr id="6" name="TextBox 5"/>
          <p:cNvSpPr txBox="1"/>
          <p:nvPr/>
        </p:nvSpPr>
        <p:spPr>
          <a:xfrm>
            <a:off x="805567" y="5671381"/>
            <a:ext cx="6858000" cy="430887"/>
          </a:xfrm>
          <a:prstGeom prst="rect">
            <a:avLst/>
          </a:prstGeom>
          <a:noFill/>
        </p:spPr>
        <p:txBody>
          <a:bodyPr>
            <a:spAutoFit/>
          </a:bodyPr>
          <a:lstStyle/>
          <a:p>
            <a:pPr>
              <a:defRPr/>
            </a:pPr>
            <a:r>
              <a:rPr lang="en-US" sz="1100" i="1" dirty="0">
                <a:latin typeface="+mj-lt"/>
              </a:rPr>
              <a:t>* For select services such as hospitalization, coverage begins once you have met the deductible for the year.</a:t>
            </a:r>
          </a:p>
          <a:p>
            <a:pPr>
              <a:defRPr/>
            </a:pPr>
            <a:r>
              <a:rPr lang="en-US" sz="1100" i="1" dirty="0">
                <a:latin typeface="+mj-lt"/>
              </a:rPr>
              <a:t>** You can locate providers in the Preferred Network and the EHP/Cigna network at ehp.org.	</a:t>
            </a:r>
          </a:p>
        </p:txBody>
      </p:sp>
      <p:sp>
        <p:nvSpPr>
          <p:cNvPr id="11" name="Content Placeholder 1"/>
          <p:cNvSpPr txBox="1">
            <a:spLocks/>
          </p:cNvSpPr>
          <p:nvPr/>
        </p:nvSpPr>
        <p:spPr bwMode="auto">
          <a:xfrm>
            <a:off x="6881660" y="1361373"/>
            <a:ext cx="19113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graphicFrame>
        <p:nvGraphicFramePr>
          <p:cNvPr id="7" name="Table 6"/>
          <p:cNvGraphicFramePr>
            <a:graphicFrameLocks noGrp="1"/>
          </p:cNvGraphicFramePr>
          <p:nvPr>
            <p:extLst>
              <p:ext uri="{D42A27DB-BD31-4B8C-83A1-F6EECF244321}">
                <p14:modId xmlns:p14="http://schemas.microsoft.com/office/powerpoint/2010/main" val="728043825"/>
              </p:ext>
            </p:extLst>
          </p:nvPr>
        </p:nvGraphicFramePr>
        <p:xfrm>
          <a:off x="914399" y="1409698"/>
          <a:ext cx="5636871" cy="4123624"/>
        </p:xfrm>
        <a:graphic>
          <a:graphicData uri="http://schemas.openxmlformats.org/drawingml/2006/table">
            <a:tbl>
              <a:tblPr>
                <a:tableStyleId>{5C22544A-7EE6-4342-B048-85BDC9FD1C3A}</a:tableStyleId>
              </a:tblPr>
              <a:tblGrid>
                <a:gridCol w="2343033">
                  <a:extLst>
                    <a:ext uri="{9D8B030D-6E8A-4147-A177-3AD203B41FA5}">
                      <a16:colId xmlns:a16="http://schemas.microsoft.com/office/drawing/2014/main" val="1262073218"/>
                    </a:ext>
                  </a:extLst>
                </a:gridCol>
                <a:gridCol w="1635935">
                  <a:extLst>
                    <a:ext uri="{9D8B030D-6E8A-4147-A177-3AD203B41FA5}">
                      <a16:colId xmlns:a16="http://schemas.microsoft.com/office/drawing/2014/main" val="2163627162"/>
                    </a:ext>
                  </a:extLst>
                </a:gridCol>
                <a:gridCol w="1657903">
                  <a:extLst>
                    <a:ext uri="{9D8B030D-6E8A-4147-A177-3AD203B41FA5}">
                      <a16:colId xmlns:a16="http://schemas.microsoft.com/office/drawing/2014/main" val="3897442914"/>
                    </a:ext>
                  </a:extLst>
                </a:gridCol>
              </a:tblGrid>
              <a:tr h="450312">
                <a:tc>
                  <a:txBody>
                    <a:bodyPr/>
                    <a:lstStyle/>
                    <a:p>
                      <a:pPr algn="l" fontAlgn="b"/>
                      <a:r>
                        <a:rPr lang="en-US" sz="1600" u="none" strike="noStrike" dirty="0">
                          <a:effectLst/>
                        </a:rPr>
                        <a:t> </a:t>
                      </a:r>
                      <a:endParaRPr lang="en-US" sz="1600" b="1" i="0" u="none" strike="noStrike" dirty="0">
                        <a:solidFill>
                          <a:srgbClr val="FFFFFF"/>
                        </a:solidFill>
                        <a:effectLst/>
                        <a:latin typeface="Calibri" panose="020F0502020204030204" pitchFamily="34" charset="0"/>
                      </a:endParaRPr>
                    </a:p>
                  </a:txBody>
                  <a:tcPr marL="7735" marR="7735" marT="773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b"/>
                      <a:r>
                        <a:rPr lang="en-US" sz="1400" b="1" u="none" strike="noStrike" dirty="0">
                          <a:solidFill>
                            <a:schemeClr val="bg1"/>
                          </a:solidFill>
                          <a:effectLst/>
                        </a:rPr>
                        <a:t>EHP EPO Plan</a:t>
                      </a:r>
                      <a:endParaRPr lang="en-US" sz="1400" b="1" i="0" u="none" strike="noStrike" dirty="0">
                        <a:solidFill>
                          <a:schemeClr val="bg1"/>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E7E34"/>
                    </a:solidFill>
                  </a:tcPr>
                </a:tc>
                <a:tc hMerge="1">
                  <a:txBody>
                    <a:bodyPr/>
                    <a:lstStyle/>
                    <a:p>
                      <a:endParaRPr lang="en-US"/>
                    </a:p>
                  </a:txBody>
                  <a:tcPr/>
                </a:tc>
                <a:extLst>
                  <a:ext uri="{0D108BD9-81ED-4DB2-BD59-A6C34878D82A}">
                    <a16:rowId xmlns:a16="http://schemas.microsoft.com/office/drawing/2014/main" val="4218566229"/>
                  </a:ext>
                </a:extLst>
              </a:tr>
              <a:tr h="586773">
                <a:tc>
                  <a:txBody>
                    <a:bodyPr/>
                    <a:lstStyle/>
                    <a:p>
                      <a:pPr algn="ctr" fontAlgn="b"/>
                      <a:r>
                        <a:rPr lang="en-US" sz="1200" b="1" u="none" strike="noStrike" dirty="0">
                          <a:solidFill>
                            <a:schemeClr val="bg1"/>
                          </a:solidFill>
                          <a:effectLst/>
                        </a:rPr>
                        <a:t>Office Visits</a:t>
                      </a:r>
                      <a:endParaRPr lang="en-US" sz="1200" b="1" i="0" u="none" strike="noStrike" dirty="0">
                        <a:solidFill>
                          <a:schemeClr val="bg1"/>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200" u="none" strike="noStrike" dirty="0">
                          <a:solidFill>
                            <a:schemeClr val="bg1"/>
                          </a:solidFill>
                          <a:effectLst/>
                        </a:rPr>
                        <a:t>EHP Preferred </a:t>
                      </a:r>
                      <a:br>
                        <a:rPr lang="en-US" sz="1200" u="none" strike="noStrike" dirty="0">
                          <a:solidFill>
                            <a:schemeClr val="bg1"/>
                          </a:solidFill>
                          <a:effectLst/>
                        </a:rPr>
                      </a:br>
                      <a:r>
                        <a:rPr lang="en-US" sz="1200" u="none" strike="noStrike" dirty="0">
                          <a:solidFill>
                            <a:schemeClr val="bg1"/>
                          </a:solidFill>
                          <a:effectLst/>
                        </a:rPr>
                        <a:t>Network**</a:t>
                      </a:r>
                      <a:endParaRPr lang="en-US" sz="1200" b="1" i="0" u="none" strike="noStrike" dirty="0">
                        <a:solidFill>
                          <a:schemeClr val="bg1"/>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A47D"/>
                    </a:solidFill>
                  </a:tcPr>
                </a:tc>
                <a:tc>
                  <a:txBody>
                    <a:bodyPr/>
                    <a:lstStyle/>
                    <a:p>
                      <a:pPr algn="ctr" fontAlgn="b"/>
                      <a:r>
                        <a:rPr lang="en-US" sz="1200" u="none" strike="noStrike" dirty="0">
                          <a:solidFill>
                            <a:schemeClr val="bg1"/>
                          </a:solidFill>
                          <a:effectLst/>
                        </a:rPr>
                        <a:t>EHP Network**</a:t>
                      </a:r>
                      <a:endParaRPr lang="en-US" sz="1200" b="1" i="0" u="none" strike="noStrike" dirty="0">
                        <a:solidFill>
                          <a:schemeClr val="bg1"/>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A47D"/>
                    </a:solidFill>
                  </a:tcPr>
                </a:tc>
                <a:extLst>
                  <a:ext uri="{0D108BD9-81ED-4DB2-BD59-A6C34878D82A}">
                    <a16:rowId xmlns:a16="http://schemas.microsoft.com/office/drawing/2014/main" val="2620776079"/>
                  </a:ext>
                </a:extLst>
              </a:tr>
              <a:tr h="900625">
                <a:tc>
                  <a:txBody>
                    <a:bodyPr/>
                    <a:lstStyle/>
                    <a:p>
                      <a:pPr algn="ctr" fontAlgn="b"/>
                      <a:r>
                        <a:rPr lang="en-US" sz="1200" u="none" strike="noStrike" dirty="0">
                          <a:effectLst/>
                        </a:rPr>
                        <a:t>Primary Care</a:t>
                      </a:r>
                    </a:p>
                    <a:p>
                      <a:pPr algn="ctr" fontAlgn="b"/>
                      <a:r>
                        <a:rPr lang="en-US" sz="1200" u="none" strike="noStrike" dirty="0">
                          <a:effectLst/>
                        </a:rPr>
                        <a:t>Office Visit</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u="none" strike="noStrike" dirty="0">
                          <a:effectLst/>
                        </a:rPr>
                        <a:t>$20 copay</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u="none" strike="noStrike" dirty="0">
                          <a:effectLst/>
                        </a:rPr>
                        <a:t>$20 copay</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9390084"/>
                  </a:ext>
                </a:extLst>
              </a:tr>
              <a:tr h="542513">
                <a:tc>
                  <a:txBody>
                    <a:bodyPr/>
                    <a:lstStyle/>
                    <a:p>
                      <a:pPr algn="ctr" fontAlgn="b"/>
                      <a:r>
                        <a:rPr lang="en-US" sz="1200" u="none" strike="noStrike" dirty="0">
                          <a:effectLst/>
                        </a:rPr>
                        <a:t>Specialist</a:t>
                      </a:r>
                    </a:p>
                    <a:p>
                      <a:pPr algn="ctr" fontAlgn="b"/>
                      <a:r>
                        <a:rPr lang="en-US" sz="1200" u="none" strike="noStrike" dirty="0">
                          <a:effectLst/>
                        </a:rPr>
                        <a:t>Office Visit</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rPr>
                        <a:t>pay 10%*</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rPr>
                        <a:t>pay 20%*</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3174005"/>
                  </a:ext>
                </a:extLst>
              </a:tr>
              <a:tr h="542513">
                <a:tc>
                  <a:txBody>
                    <a:bodyPr/>
                    <a:lstStyle/>
                    <a:p>
                      <a:pPr algn="ctr" fontAlgn="b"/>
                      <a:r>
                        <a:rPr lang="en-US" sz="1200" u="none" strike="noStrike" dirty="0">
                          <a:effectLst/>
                        </a:rPr>
                        <a:t>Mental Health</a:t>
                      </a:r>
                    </a:p>
                    <a:p>
                      <a:pPr algn="ctr" fontAlgn="b"/>
                      <a:r>
                        <a:rPr lang="en-US" sz="1200" u="none" strike="noStrike" dirty="0">
                          <a:effectLst/>
                        </a:rPr>
                        <a:t>Visit</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rPr>
                        <a:t>$20 copay</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rPr>
                        <a:t>$20 copay</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40286781"/>
                  </a:ext>
                </a:extLst>
              </a:tr>
              <a:tr h="542513">
                <a:tc>
                  <a:txBody>
                    <a:bodyPr/>
                    <a:lstStyle/>
                    <a:p>
                      <a:pPr algn="ctr" fontAlgn="b"/>
                      <a:r>
                        <a:rPr lang="en-US" sz="1200" u="none" strike="noStrike" dirty="0">
                          <a:effectLst/>
                        </a:rPr>
                        <a:t>Wellness</a:t>
                      </a:r>
                      <a:r>
                        <a:rPr lang="en-US" sz="1200" u="none" strike="noStrike" baseline="0" dirty="0">
                          <a:effectLst/>
                        </a:rPr>
                        <a:t> </a:t>
                      </a:r>
                      <a:r>
                        <a:rPr lang="en-US" sz="1200" u="none" strike="noStrike" dirty="0">
                          <a:effectLst/>
                        </a:rPr>
                        <a:t>Visit</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rPr>
                        <a:t>$0 copay</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rPr>
                        <a:t>$0 copay</a:t>
                      </a:r>
                      <a:endParaRPr lang="en-US" sz="1200" b="1"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5723337"/>
                  </a:ext>
                </a:extLst>
              </a:tr>
              <a:tr h="558375">
                <a:tc>
                  <a:txBody>
                    <a:bodyPr/>
                    <a:lstStyle/>
                    <a:p>
                      <a:pPr marL="0" algn="ctr" defTabSz="887553" rtl="0" eaLnBrk="1" fontAlgn="b" latinLnBrk="0" hangingPunct="1"/>
                      <a:r>
                        <a:rPr lang="en-US" sz="1200" u="none" strike="noStrike" kern="1200" dirty="0">
                          <a:solidFill>
                            <a:schemeClr val="dk1"/>
                          </a:solidFill>
                          <a:effectLst/>
                          <a:latin typeface="+mn-lt"/>
                          <a:ea typeface="+mn-ea"/>
                          <a:cs typeface="+mn-cs"/>
                        </a:rPr>
                        <a:t>Johns Hopkins </a:t>
                      </a:r>
                      <a:r>
                        <a:rPr lang="en-US" sz="1200" u="none" strike="noStrike" kern="1200" dirty="0" err="1">
                          <a:solidFill>
                            <a:schemeClr val="dk1"/>
                          </a:solidFill>
                          <a:effectLst/>
                          <a:latin typeface="+mn-lt"/>
                          <a:ea typeface="+mn-ea"/>
                          <a:cs typeface="+mn-cs"/>
                        </a:rPr>
                        <a:t>OnDemand</a:t>
                      </a:r>
                      <a:r>
                        <a:rPr lang="en-US" sz="1200" u="none" strike="noStrike" kern="1200" dirty="0">
                          <a:solidFill>
                            <a:schemeClr val="dk1"/>
                          </a:solidFill>
                          <a:effectLst/>
                          <a:latin typeface="+mn-lt"/>
                          <a:ea typeface="+mn-ea"/>
                          <a:cs typeface="+mn-cs"/>
                        </a:rPr>
                        <a:t> Virtual Care</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algn="ctr" defTabSz="887553" rtl="0" eaLnBrk="1" fontAlgn="b" latinLnBrk="0" hangingPunct="1"/>
                      <a:r>
                        <a:rPr lang="en-US" sz="1200" u="none" strike="noStrike" kern="1200" dirty="0">
                          <a:solidFill>
                            <a:schemeClr val="dk1"/>
                          </a:solidFill>
                          <a:effectLst/>
                          <a:latin typeface="+mn-lt"/>
                          <a:ea typeface="+mn-ea"/>
                          <a:cs typeface="+mn-cs"/>
                        </a:rPr>
                        <a:t>$0 copay; 100% covered</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fontAlgn="b"/>
                      <a:endParaRPr lang="en-US" sz="1200" b="1" i="0" u="none" strike="noStrike" dirty="0">
                        <a:solidFill>
                          <a:srgbClr val="000000"/>
                        </a:solidFill>
                        <a:effectLst/>
                        <a:latin typeface="Calibri" panose="020F0502020204030204" pitchFamily="34" charset="0"/>
                      </a:endParaRPr>
                    </a:p>
                  </a:txBody>
                  <a:tcPr marL="7735" marR="7735" marT="7735"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8043863"/>
                  </a:ext>
                </a:extLst>
              </a:tr>
            </a:tbl>
          </a:graphicData>
        </a:graphic>
      </p:graphicFrame>
    </p:spTree>
    <p:extLst>
      <p:ext uri="{BB962C8B-B14F-4D97-AF65-F5344CB8AC3E}">
        <p14:creationId xmlns:p14="http://schemas.microsoft.com/office/powerpoint/2010/main" val="398031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5</a:t>
            </a:fld>
            <a:endParaRPr lang="en-US" dirty="0"/>
          </a:p>
        </p:txBody>
      </p:sp>
      <p:sp>
        <p:nvSpPr>
          <p:cNvPr id="6" name="TextBox 5"/>
          <p:cNvSpPr txBox="1"/>
          <p:nvPr/>
        </p:nvSpPr>
        <p:spPr>
          <a:xfrm>
            <a:off x="1419025" y="5671167"/>
            <a:ext cx="6858000" cy="430887"/>
          </a:xfrm>
          <a:prstGeom prst="rect">
            <a:avLst/>
          </a:prstGeom>
          <a:noFill/>
        </p:spPr>
        <p:txBody>
          <a:bodyPr>
            <a:spAutoFit/>
          </a:bodyPr>
          <a:lstStyle/>
          <a:p>
            <a:pPr>
              <a:defRPr/>
            </a:pPr>
            <a:r>
              <a:rPr lang="en-US" sz="1100" i="1" dirty="0">
                <a:latin typeface="+mj-lt"/>
              </a:rPr>
              <a:t>* For select services such as hospitalization, coverage begins once you have met the deductible for the year.</a:t>
            </a:r>
          </a:p>
          <a:p>
            <a:pPr>
              <a:defRPr/>
            </a:pPr>
            <a:r>
              <a:rPr lang="en-US" sz="1100" i="1" dirty="0">
                <a:latin typeface="+mj-lt"/>
              </a:rPr>
              <a:t>** You can locate providers in the Preferred Network and the EHP/Cigna network at ehp.org.	</a:t>
            </a:r>
          </a:p>
        </p:txBody>
      </p:sp>
      <p:sp>
        <p:nvSpPr>
          <p:cNvPr id="11" name="Content Placeholder 1"/>
          <p:cNvSpPr txBox="1">
            <a:spLocks/>
          </p:cNvSpPr>
          <p:nvPr/>
        </p:nvSpPr>
        <p:spPr bwMode="auto">
          <a:xfrm>
            <a:off x="6502521" y="1313748"/>
            <a:ext cx="19113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graphicFrame>
        <p:nvGraphicFramePr>
          <p:cNvPr id="8" name="Table 7"/>
          <p:cNvGraphicFramePr>
            <a:graphicFrameLocks noGrp="1"/>
          </p:cNvGraphicFramePr>
          <p:nvPr>
            <p:extLst>
              <p:ext uri="{D42A27DB-BD31-4B8C-83A1-F6EECF244321}">
                <p14:modId xmlns:p14="http://schemas.microsoft.com/office/powerpoint/2010/main" val="2356255184"/>
              </p:ext>
            </p:extLst>
          </p:nvPr>
        </p:nvGraphicFramePr>
        <p:xfrm>
          <a:off x="1531716" y="1379535"/>
          <a:ext cx="4649165" cy="4153787"/>
        </p:xfrm>
        <a:graphic>
          <a:graphicData uri="http://schemas.openxmlformats.org/drawingml/2006/table">
            <a:tbl>
              <a:tblPr>
                <a:tableStyleId>{5C22544A-7EE6-4342-B048-85BDC9FD1C3A}</a:tableStyleId>
              </a:tblPr>
              <a:tblGrid>
                <a:gridCol w="1796966">
                  <a:extLst>
                    <a:ext uri="{9D8B030D-6E8A-4147-A177-3AD203B41FA5}">
                      <a16:colId xmlns:a16="http://schemas.microsoft.com/office/drawing/2014/main" val="1262073218"/>
                    </a:ext>
                  </a:extLst>
                </a:gridCol>
                <a:gridCol w="1364095">
                  <a:extLst>
                    <a:ext uri="{9D8B030D-6E8A-4147-A177-3AD203B41FA5}">
                      <a16:colId xmlns:a16="http://schemas.microsoft.com/office/drawing/2014/main" val="2163627162"/>
                    </a:ext>
                  </a:extLst>
                </a:gridCol>
                <a:gridCol w="1488104">
                  <a:extLst>
                    <a:ext uri="{9D8B030D-6E8A-4147-A177-3AD203B41FA5}">
                      <a16:colId xmlns:a16="http://schemas.microsoft.com/office/drawing/2014/main" val="3897442914"/>
                    </a:ext>
                  </a:extLst>
                </a:gridCol>
              </a:tblGrid>
              <a:tr h="425004">
                <a:tc>
                  <a:txBody>
                    <a:bodyPr/>
                    <a:lstStyle/>
                    <a:p>
                      <a:pPr algn="l" fontAlgn="b"/>
                      <a:r>
                        <a:rPr lang="en-US" sz="1600" u="none" strike="noStrike" dirty="0">
                          <a:effectLst/>
                          <a:latin typeface="+mj-lt"/>
                        </a:rPr>
                        <a:t> </a:t>
                      </a:r>
                      <a:endParaRPr lang="en-US" sz="1600" b="1" i="0" u="none" strike="noStrike" dirty="0">
                        <a:solidFill>
                          <a:srgbClr val="FFFFFF"/>
                        </a:solidFill>
                        <a:effectLst/>
                        <a:latin typeface="+mj-lt"/>
                      </a:endParaRPr>
                    </a:p>
                  </a:txBody>
                  <a:tcPr marL="7733" marR="7733" marT="7733"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b"/>
                      <a:r>
                        <a:rPr lang="en-US" sz="1400" b="1" u="none" strike="noStrike" dirty="0">
                          <a:solidFill>
                            <a:schemeClr val="bg1"/>
                          </a:solidFill>
                          <a:effectLst/>
                          <a:latin typeface="+mj-lt"/>
                        </a:rPr>
                        <a:t>EHP EPO Plan</a:t>
                      </a:r>
                      <a:endParaRPr lang="en-US" sz="14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E7E34"/>
                    </a:solidFill>
                  </a:tcPr>
                </a:tc>
                <a:tc hMerge="1">
                  <a:txBody>
                    <a:bodyPr/>
                    <a:lstStyle/>
                    <a:p>
                      <a:endParaRPr lang="en-US"/>
                    </a:p>
                  </a:txBody>
                  <a:tcPr/>
                </a:tc>
                <a:extLst>
                  <a:ext uri="{0D108BD9-81ED-4DB2-BD59-A6C34878D82A}">
                    <a16:rowId xmlns:a16="http://schemas.microsoft.com/office/drawing/2014/main" val="4218566229"/>
                  </a:ext>
                </a:extLst>
              </a:tr>
              <a:tr h="830688">
                <a:tc>
                  <a:txBody>
                    <a:bodyPr/>
                    <a:lstStyle/>
                    <a:p>
                      <a:pPr algn="ctr" fontAlgn="b"/>
                      <a:r>
                        <a:rPr lang="en-US" sz="1200" b="1" u="none" strike="noStrike" dirty="0">
                          <a:solidFill>
                            <a:schemeClr val="bg1"/>
                          </a:solidFill>
                          <a:effectLst/>
                          <a:latin typeface="+mj-lt"/>
                        </a:rPr>
                        <a:t>Facility Services</a:t>
                      </a:r>
                      <a:endParaRPr lang="en-US" sz="12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200" u="none" strike="noStrike" dirty="0">
                          <a:solidFill>
                            <a:schemeClr val="bg1"/>
                          </a:solidFill>
                          <a:effectLst/>
                          <a:latin typeface="+mj-lt"/>
                        </a:rPr>
                        <a:t>EHP Preferred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A47D"/>
                    </a:solidFill>
                  </a:tcPr>
                </a:tc>
                <a:tc>
                  <a:txBody>
                    <a:bodyPr/>
                    <a:lstStyle/>
                    <a:p>
                      <a:pPr algn="ctr" fontAlgn="b"/>
                      <a:r>
                        <a:rPr lang="en-US" sz="1200" u="none" strike="noStrike" dirty="0">
                          <a:solidFill>
                            <a:schemeClr val="bg1"/>
                          </a:solidFill>
                          <a:effectLst/>
                          <a:latin typeface="+mj-lt"/>
                        </a:rPr>
                        <a:t>EHP Network**</a:t>
                      </a:r>
                      <a:endParaRPr lang="en-US" sz="12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A47D"/>
                    </a:solidFill>
                  </a:tcPr>
                </a:tc>
                <a:extLst>
                  <a:ext uri="{0D108BD9-81ED-4DB2-BD59-A6C34878D82A}">
                    <a16:rowId xmlns:a16="http://schemas.microsoft.com/office/drawing/2014/main" val="2620776079"/>
                  </a:ext>
                </a:extLst>
              </a:tr>
              <a:tr h="850007">
                <a:tc>
                  <a:txBody>
                    <a:bodyPr/>
                    <a:lstStyle/>
                    <a:p>
                      <a:pPr algn="ctr" fontAlgn="b"/>
                      <a:r>
                        <a:rPr lang="en-US" sz="1200" u="none" strike="noStrike" dirty="0">
                          <a:effectLst/>
                          <a:latin typeface="+mj-lt"/>
                        </a:rPr>
                        <a:t>Hospital Inpatient</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$250 copay,</a:t>
                      </a:r>
                      <a:endParaRPr lang="en-US" sz="1200" u="none" strike="noStrike" baseline="0" dirty="0">
                        <a:effectLst/>
                        <a:latin typeface="+mj-lt"/>
                      </a:endParaRPr>
                    </a:p>
                    <a:p>
                      <a:pPr algn="ctr" fontAlgn="b"/>
                      <a:r>
                        <a:rPr lang="en-US" sz="1200" u="none" strike="noStrike" baseline="0" dirty="0">
                          <a:effectLst/>
                          <a:latin typeface="+mj-lt"/>
                        </a:rPr>
                        <a:t>then pay 10%*</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$250 copay,</a:t>
                      </a:r>
                      <a:endParaRPr lang="en-US" sz="1200" u="none" strike="noStrike" baseline="0" dirty="0">
                        <a:effectLst/>
                        <a:latin typeface="+mj-lt"/>
                      </a:endParaRPr>
                    </a:p>
                    <a:p>
                      <a:pPr algn="ctr" fontAlgn="b"/>
                      <a:r>
                        <a:rPr lang="en-US" sz="1200" u="none" strike="noStrike" baseline="0" dirty="0">
                          <a:effectLst/>
                          <a:latin typeface="+mj-lt"/>
                        </a:rPr>
                        <a:t>then pay 20%*</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9390084"/>
                  </a:ext>
                </a:extLst>
              </a:tr>
              <a:tr h="512022">
                <a:tc>
                  <a:txBody>
                    <a:bodyPr/>
                    <a:lstStyle/>
                    <a:p>
                      <a:pPr algn="ctr" fontAlgn="b"/>
                      <a:r>
                        <a:rPr lang="en-US" sz="1200" u="none" strike="noStrike" dirty="0">
                          <a:effectLst/>
                          <a:latin typeface="+mj-lt"/>
                        </a:rPr>
                        <a:t>Hospital Outpatient</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pay 10%*</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pay 20%*</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3174005"/>
                  </a:ext>
                </a:extLst>
              </a:tr>
              <a:tr h="512022">
                <a:tc>
                  <a:txBody>
                    <a:bodyPr/>
                    <a:lstStyle/>
                    <a:p>
                      <a:pPr algn="ctr" fontAlgn="b"/>
                      <a:r>
                        <a:rPr lang="en-US" sz="1200" u="none" strike="noStrike" dirty="0">
                          <a:effectLst/>
                          <a:latin typeface="+mj-lt"/>
                        </a:rPr>
                        <a:t>Lab Services</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pay 10%*</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pay 20%*</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40286781"/>
                  </a:ext>
                </a:extLst>
              </a:tr>
              <a:tr h="512022">
                <a:tc>
                  <a:txBody>
                    <a:bodyPr/>
                    <a:lstStyle/>
                    <a:p>
                      <a:pPr algn="ctr" fontAlgn="b"/>
                      <a:r>
                        <a:rPr lang="en-US" sz="1200" u="none" strike="noStrike" dirty="0">
                          <a:effectLst/>
                          <a:latin typeface="+mj-lt"/>
                        </a:rPr>
                        <a:t>Emergency Room</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$250 copay*</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$250 copay*</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5723337"/>
                  </a:ext>
                </a:extLst>
              </a:tr>
              <a:tr h="512022">
                <a:tc>
                  <a:txBody>
                    <a:bodyPr/>
                    <a:lstStyle/>
                    <a:p>
                      <a:pPr algn="ctr" fontAlgn="b"/>
                      <a:r>
                        <a:rPr lang="en-US" sz="1200" b="0" i="0" u="none" strike="noStrike" dirty="0">
                          <a:solidFill>
                            <a:srgbClr val="000000"/>
                          </a:solidFill>
                          <a:effectLst/>
                          <a:latin typeface="+mj-lt"/>
                        </a:rPr>
                        <a:t>Urgent Care</a:t>
                      </a: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200" u="none" strike="noStrike" kern="1200" dirty="0">
                          <a:solidFill>
                            <a:schemeClr val="dk1"/>
                          </a:solidFill>
                          <a:effectLst/>
                          <a:latin typeface="+mj-lt"/>
                          <a:ea typeface="+mn-ea"/>
                          <a:cs typeface="+mn-cs"/>
                        </a:rPr>
                        <a:t>$40 copay</a:t>
                      </a: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mj-lt"/>
                        </a:rPr>
                        <a:t>$</a:t>
                      </a:r>
                      <a:r>
                        <a:rPr lang="en-US" sz="1200" u="none" strike="noStrike" kern="1200" dirty="0">
                          <a:solidFill>
                            <a:schemeClr val="dk1"/>
                          </a:solidFill>
                          <a:effectLst/>
                          <a:latin typeface="+mj-lt"/>
                          <a:ea typeface="+mn-ea"/>
                          <a:cs typeface="+mn-cs"/>
                        </a:rPr>
                        <a:t>40 copay</a:t>
                      </a: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4091400"/>
                  </a:ext>
                </a:extLst>
              </a:tr>
            </a:tbl>
          </a:graphicData>
        </a:graphic>
      </p:graphicFrame>
    </p:spTree>
    <p:extLst>
      <p:ext uri="{BB962C8B-B14F-4D97-AF65-F5344CB8AC3E}">
        <p14:creationId xmlns:p14="http://schemas.microsoft.com/office/powerpoint/2010/main" val="229983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6</a:t>
            </a:fld>
            <a:endParaRPr lang="en-US" dirty="0"/>
          </a:p>
        </p:txBody>
      </p:sp>
      <p:sp>
        <p:nvSpPr>
          <p:cNvPr id="7" name="TextBox 16"/>
          <p:cNvSpPr txBox="1">
            <a:spLocks noGrp="1" noChangeArrowheads="1"/>
          </p:cNvSpPr>
          <p:nvPr>
            <p:ph idx="1"/>
          </p:nvPr>
        </p:nvSpPr>
        <p:spPr bwMode="auto">
          <a:xfrm>
            <a:off x="336884" y="1507303"/>
            <a:ext cx="9396663" cy="297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Primary Care office visits for treatment of illness or injury</a:t>
            </a:r>
          </a:p>
          <a:p>
            <a:pPr lvl="1">
              <a:lnSpc>
                <a:spcPct val="100000"/>
              </a:lnSpc>
              <a:spcBef>
                <a:spcPct val="0"/>
              </a:spcBef>
              <a:spcAft>
                <a:spcPts val="529"/>
              </a:spcAft>
              <a:buFont typeface="Wingdings" panose="05000000000000000000" pitchFamily="2" charset="2"/>
              <a:buChar char="§"/>
              <a:tabLst>
                <a:tab pos="395288" algn="l"/>
              </a:tabLst>
              <a:defRPr/>
            </a:pPr>
            <a:r>
              <a:rPr lang="en-US" altLang="en-US" sz="1600" dirty="0">
                <a:latin typeface="+mj-lt"/>
              </a:rPr>
              <a:t>EHP Preferred or an EHP Network PCP: covered with a $20 copay, deductible waived</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Preventive Care, such as annual exams/physicals/GYN</a:t>
            </a:r>
          </a:p>
          <a:p>
            <a:pPr lvl="1">
              <a:lnSpc>
                <a:spcPct val="100000"/>
              </a:lnSpc>
              <a:spcBef>
                <a:spcPct val="0"/>
              </a:spcBef>
              <a:spcAft>
                <a:spcPts val="529"/>
              </a:spcAft>
              <a:buFont typeface="Wingdings" panose="05000000000000000000" pitchFamily="2" charset="2"/>
              <a:buChar char="§"/>
              <a:defRPr/>
            </a:pPr>
            <a:r>
              <a:rPr lang="en-US" altLang="en-US" sz="1600" dirty="0">
                <a:latin typeface="+mj-lt"/>
              </a:rPr>
              <a:t>EHP Preferred or EHP Network PCP: covered at 100% of allowed amount, deductible waived</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Specialty Care (adult and pediatric) </a:t>
            </a:r>
          </a:p>
          <a:p>
            <a:pPr lvl="1" indent="-228600">
              <a:lnSpc>
                <a:spcPct val="100000"/>
              </a:lnSpc>
              <a:spcBef>
                <a:spcPct val="0"/>
              </a:spcBef>
              <a:spcAft>
                <a:spcPts val="529"/>
              </a:spcAft>
              <a:buFont typeface="Wingdings" panose="05000000000000000000" pitchFamily="2" charset="2"/>
              <a:buChar char="§"/>
              <a:defRPr/>
            </a:pPr>
            <a:r>
              <a:rPr lang="en-US" altLang="en-US" sz="1600" dirty="0">
                <a:latin typeface="+mj-lt"/>
              </a:rPr>
              <a:t>EHP Preferred provider: covered at 90% of allowed amount, after deductible</a:t>
            </a:r>
          </a:p>
          <a:p>
            <a:pPr lvl="1" indent="-228600">
              <a:lnSpc>
                <a:spcPct val="100000"/>
              </a:lnSpc>
              <a:spcBef>
                <a:spcPct val="0"/>
              </a:spcBef>
              <a:spcAft>
                <a:spcPts val="529"/>
              </a:spcAft>
              <a:buFont typeface="Wingdings" panose="05000000000000000000" pitchFamily="2" charset="2"/>
              <a:buChar char="§"/>
              <a:defRPr/>
            </a:pPr>
            <a:r>
              <a:rPr lang="en-US" altLang="en-US" sz="1600" dirty="0">
                <a:latin typeface="+mj-lt"/>
              </a:rPr>
              <a:t>EHP Network provider: covered at 80% of allowed amount, after deductible</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Urgent Care</a:t>
            </a:r>
          </a:p>
          <a:p>
            <a:pPr lvl="1">
              <a:lnSpc>
                <a:spcPct val="100000"/>
              </a:lnSpc>
              <a:spcBef>
                <a:spcPct val="0"/>
              </a:spcBef>
              <a:buFont typeface="Wingdings" panose="05000000000000000000" pitchFamily="2" charset="2"/>
              <a:buChar char="§"/>
              <a:defRPr/>
            </a:pPr>
            <a:r>
              <a:rPr lang="en-US" altLang="en-US" sz="1600" dirty="0">
                <a:latin typeface="+mj-lt"/>
              </a:rPr>
              <a:t>EHP Preferred or an EHP Network provider will be covered with a $40 copay, deductible waived</a:t>
            </a:r>
          </a:p>
        </p:txBody>
      </p:sp>
    </p:spTree>
    <p:extLst>
      <p:ext uri="{BB962C8B-B14F-4D97-AF65-F5344CB8AC3E}">
        <p14:creationId xmlns:p14="http://schemas.microsoft.com/office/powerpoint/2010/main" val="3741745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7</a:t>
            </a:fld>
            <a:endParaRPr lang="en-US" dirty="0"/>
          </a:p>
        </p:txBody>
      </p:sp>
      <p:sp>
        <p:nvSpPr>
          <p:cNvPr id="7" name="TextBox 16"/>
          <p:cNvSpPr txBox="1">
            <a:spLocks noGrp="1" noChangeArrowheads="1"/>
          </p:cNvSpPr>
          <p:nvPr>
            <p:ph idx="1"/>
          </p:nvPr>
        </p:nvSpPr>
        <p:spPr bwMode="auto">
          <a:xfrm>
            <a:off x="336884" y="1507303"/>
            <a:ext cx="9396663" cy="4213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Emergency Room Facility care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100% of allowed amount, after a $250 copay and deductible</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Emergency Room Professional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100% of allowed amount, after deductible</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Outpatient care for mental health treatment</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a $20 copay, deductible waived</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Inpatient Facility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facility: covered at 90% of allowed amount, after a $250 copay and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facility: covered at 80% of allowed amount, after a $250 copay and deductible </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Inpatient Professional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provider: covered at 90% of allowed amount, after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provider: covered at 80% of allowed amount, after deductible</a:t>
            </a:r>
          </a:p>
        </p:txBody>
      </p:sp>
    </p:spTree>
    <p:extLst>
      <p:ext uri="{BB962C8B-B14F-4D97-AF65-F5344CB8AC3E}">
        <p14:creationId xmlns:p14="http://schemas.microsoft.com/office/powerpoint/2010/main" val="1398618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616616" cy="1080714"/>
          </a:xfrm>
        </p:spPr>
        <p:txBody>
          <a:bodyPr/>
          <a:lstStyle/>
          <a:p>
            <a:r>
              <a:rPr lang="en-US" dirty="0">
                <a:latin typeface="Gill Sans MT"/>
              </a:rPr>
              <a:t>Johns Hopkins 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8</a:t>
            </a:fld>
            <a:endParaRPr lang="en-US" dirty="0"/>
          </a:p>
        </p:txBody>
      </p:sp>
      <p:sp>
        <p:nvSpPr>
          <p:cNvPr id="7" name="TextBox 16"/>
          <p:cNvSpPr txBox="1">
            <a:spLocks noGrp="1" noChangeArrowheads="1"/>
          </p:cNvSpPr>
          <p:nvPr>
            <p:ph idx="1"/>
          </p:nvPr>
        </p:nvSpPr>
        <p:spPr bwMode="auto">
          <a:xfrm>
            <a:off x="336884" y="1507303"/>
            <a:ext cx="9396663" cy="272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indent="0" defTabSz="914400" eaLnBrk="0" fontAlgn="base" hangingPunct="0">
              <a:lnSpc>
                <a:spcPct val="100000"/>
              </a:lnSpc>
              <a:spcBef>
                <a:spcPct val="0"/>
              </a:spcBef>
              <a:spcAft>
                <a:spcPts val="529"/>
              </a:spcAft>
              <a:buClrTx/>
              <a:buNone/>
              <a:defRPr/>
            </a:pPr>
            <a:r>
              <a:rPr lang="en-US" altLang="en-US" sz="2000" b="1" dirty="0">
                <a:solidFill>
                  <a:srgbClr val="FF0000"/>
                </a:solidFill>
                <a:latin typeface="+mj-lt"/>
              </a:rPr>
              <a:t>Improved for 2025</a:t>
            </a:r>
          </a:p>
          <a:p>
            <a:pPr marL="0" indent="0" defTabSz="914400" eaLnBrk="0" fontAlgn="base" hangingPunct="0">
              <a:lnSpc>
                <a:spcPct val="100000"/>
              </a:lnSpc>
              <a:spcBef>
                <a:spcPct val="0"/>
              </a:spcBef>
              <a:spcAft>
                <a:spcPts val="529"/>
              </a:spcAft>
              <a:buClrTx/>
              <a:buNone/>
              <a:defRPr/>
            </a:pPr>
            <a:r>
              <a:rPr lang="en-US" altLang="en-US" sz="2000" b="1" dirty="0">
                <a:latin typeface="+mj-lt"/>
              </a:rPr>
              <a:t>Outpatient Surgery at Ambulatory Surgery Centers (ASC)</a:t>
            </a:r>
          </a:p>
          <a:p>
            <a:pPr marL="0" indent="0" defTabSz="914400" eaLnBrk="0" fontAlgn="base" hangingPunct="0">
              <a:lnSpc>
                <a:spcPct val="100000"/>
              </a:lnSpc>
              <a:spcBef>
                <a:spcPct val="0"/>
              </a:spcBef>
              <a:spcAft>
                <a:spcPts val="529"/>
              </a:spcAft>
              <a:buClrTx/>
              <a:buNone/>
              <a:defRPr/>
            </a:pPr>
            <a:r>
              <a:rPr lang="en-US" altLang="en-US" sz="2000" dirty="0">
                <a:latin typeface="+mj-lt"/>
              </a:rPr>
              <a:t>ASCs are a convenient, lower-cost alternative to hospitals for many outpatient procedures. EHP has increased coverage for outpatient surgeries performed at ASCs.</a:t>
            </a:r>
          </a:p>
          <a:p>
            <a:pPr marL="0" indent="0" defTabSz="914400" eaLnBrk="0" fontAlgn="base" hangingPunct="0">
              <a:lnSpc>
                <a:spcPct val="100000"/>
              </a:lnSpc>
              <a:spcBef>
                <a:spcPct val="0"/>
              </a:spcBef>
              <a:spcAft>
                <a:spcPts val="529"/>
              </a:spcAft>
              <a:buClrTx/>
              <a:buNone/>
              <a:defRPr/>
            </a:pPr>
            <a:endParaRPr lang="en-US" altLang="en-US" sz="2000" dirty="0">
              <a:latin typeface="+mj-lt"/>
            </a:endParaRPr>
          </a:p>
          <a:p>
            <a:pPr defTabSz="914400" eaLnBrk="0" fontAlgn="base" hangingPunct="0">
              <a:lnSpc>
                <a:spcPct val="100000"/>
              </a:lnSpc>
              <a:spcBef>
                <a:spcPct val="0"/>
              </a:spcBef>
              <a:spcAft>
                <a:spcPts val="529"/>
              </a:spcAft>
              <a:buClrTx/>
              <a:defRPr/>
            </a:pPr>
            <a:r>
              <a:rPr lang="en-US" altLang="en-US" sz="2000" dirty="0">
                <a:latin typeface="+mj-lt"/>
              </a:rPr>
              <a:t>Professional and facility fees</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provider: covered at 95% of allowed amount, after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provider: covered at 85% of allowed amount, after deductible</a:t>
            </a: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197143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9</a:t>
            </a:fld>
            <a:endParaRPr lang="en-US" dirty="0"/>
          </a:p>
        </p:txBody>
      </p:sp>
      <p:sp>
        <p:nvSpPr>
          <p:cNvPr id="6" name="Content Placeholder 1"/>
          <p:cNvSpPr txBox="1">
            <a:spLocks/>
          </p:cNvSpPr>
          <p:nvPr/>
        </p:nvSpPr>
        <p:spPr>
          <a:xfrm>
            <a:off x="336884" y="1518877"/>
            <a:ext cx="9396663" cy="5407847"/>
          </a:xfrm>
          <a:prstGeom prst="rect">
            <a:avLst/>
          </a:prstGeom>
        </p:spPr>
        <p:txBody>
          <a:bodyPr vert="horz" lIns="0" tIns="0" rIns="0" bIns="0" rtlCol="0">
            <a:normAutofit/>
          </a:bodyPr>
          <a:lstStyle>
            <a:lvl1pPr marL="251460" indent="-251460" algn="l" defTabSz="1005840" rtl="0" eaLnBrk="1" latinLnBrk="0" hangingPunct="1">
              <a:lnSpc>
                <a:spcPct val="90000"/>
              </a:lnSpc>
              <a:spcBef>
                <a:spcPts val="1100"/>
              </a:spcBef>
              <a:buClr>
                <a:srgbClr val="043673"/>
              </a:buClr>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1pPr>
            <a:lvl2pPr marL="754380" indent="-251460" algn="l" defTabSz="1005840" rtl="0" eaLnBrk="1" latinLnBrk="0" hangingPunct="1">
              <a:lnSpc>
                <a:spcPct val="90000"/>
              </a:lnSpc>
              <a:spcBef>
                <a:spcPts val="550"/>
              </a:spcBef>
              <a:buClr>
                <a:srgbClr val="043673"/>
              </a:buClr>
              <a:buFont typeface="Arial" panose="020B0604020202020204" pitchFamily="34" charset="0"/>
              <a:buChar char="•"/>
              <a:defRPr lang="en-US" sz="2000" b="0" i="0" kern="1200" dirty="0" smtClean="0">
                <a:solidFill>
                  <a:schemeClr val="tx1"/>
                </a:solidFill>
                <a:latin typeface="Gill Sans MT" panose="020B0502020104020203" pitchFamily="34" charset="77"/>
                <a:ea typeface="+mn-ea"/>
                <a:cs typeface="+mn-cs"/>
              </a:defRPr>
            </a:lvl2pPr>
            <a:lvl3pPr marL="1257300" indent="-251460" algn="l" defTabSz="1005840" rtl="0" eaLnBrk="1" latinLnBrk="0" hangingPunct="1">
              <a:lnSpc>
                <a:spcPct val="90000"/>
              </a:lnSpc>
              <a:spcBef>
                <a:spcPts val="550"/>
              </a:spcBef>
              <a:buClr>
                <a:srgbClr val="043673"/>
              </a:buClr>
              <a:buFont typeface="Arial" panose="020B0604020202020204" pitchFamily="34" charset="0"/>
              <a:buChar char="•"/>
              <a:defRPr sz="1600" b="0" i="0" kern="1200">
                <a:solidFill>
                  <a:schemeClr val="tx1"/>
                </a:solidFill>
                <a:latin typeface="Gill Sans MT" panose="020B0502020104020203" pitchFamily="34" charset="77"/>
                <a:ea typeface="+mn-ea"/>
                <a:cs typeface="+mn-cs"/>
              </a:defRPr>
            </a:lvl3pPr>
            <a:lvl4pPr marL="1760220" indent="-251460" algn="l" defTabSz="1005840" rtl="0" eaLnBrk="1" latinLnBrk="0" hangingPunct="1">
              <a:lnSpc>
                <a:spcPct val="90000"/>
              </a:lnSpc>
              <a:spcBef>
                <a:spcPts val="550"/>
              </a:spcBef>
              <a:buClr>
                <a:srgbClr val="043673"/>
              </a:buClr>
              <a:buFont typeface="Arial" panose="020B0604020202020204" pitchFamily="34" charset="0"/>
              <a:buChar char="•"/>
              <a:defRPr sz="1400" b="0" i="0" kern="1200">
                <a:solidFill>
                  <a:schemeClr val="tx1"/>
                </a:solidFill>
                <a:latin typeface="Gill Sans MT" panose="020B0502020104020203" pitchFamily="34" charset="77"/>
                <a:ea typeface="+mn-ea"/>
                <a:cs typeface="+mn-cs"/>
              </a:defRPr>
            </a:lvl4pPr>
            <a:lvl5pPr marL="2263140" indent="-251460" algn="l" defTabSz="1005840" rtl="0" eaLnBrk="1" latinLnBrk="0" hangingPunct="1">
              <a:lnSpc>
                <a:spcPct val="90000"/>
              </a:lnSpc>
              <a:spcBef>
                <a:spcPts val="550"/>
              </a:spcBef>
              <a:buClr>
                <a:srgbClr val="043673"/>
              </a:buClr>
              <a:buFont typeface="Arial" panose="020B0604020202020204" pitchFamily="34" charset="0"/>
              <a:buChar char="•"/>
              <a:defRPr sz="1200" b="0" i="0" kern="1200">
                <a:solidFill>
                  <a:schemeClr val="tx1"/>
                </a:solidFill>
                <a:latin typeface="Gill Sans MT" panose="020B0502020104020203" pitchFamily="34" charset="77"/>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a:spcBef>
                <a:spcPct val="0"/>
              </a:spcBef>
              <a:buFont typeface="Arial" panose="020B0604020202020204" pitchFamily="34" charset="0"/>
              <a:buNone/>
            </a:pPr>
            <a:r>
              <a:rPr lang="en-US" altLang="en-US" b="1" dirty="0">
                <a:latin typeface="+mj-lt"/>
              </a:rPr>
              <a:t>Telemedicine</a:t>
            </a:r>
          </a:p>
          <a:p>
            <a:pPr>
              <a:spcBef>
                <a:spcPct val="0"/>
              </a:spcBef>
              <a:buFont typeface="Arial" panose="020B0604020202020204" pitchFamily="34" charset="0"/>
              <a:buNone/>
            </a:pPr>
            <a:endParaRPr lang="en-US" altLang="en-US" sz="1800" b="1" dirty="0">
              <a:latin typeface="+mj-lt"/>
            </a:endParaRPr>
          </a:p>
          <a:p>
            <a:pPr>
              <a:spcBef>
                <a:spcPct val="0"/>
              </a:spcBef>
              <a:buFont typeface="Wingdings" panose="05000000000000000000" pitchFamily="2" charset="2"/>
              <a:buChar char="§"/>
            </a:pPr>
            <a:r>
              <a:rPr lang="en-US" altLang="en-US" sz="1800" b="1" dirty="0">
                <a:latin typeface="+mj-lt"/>
              </a:rPr>
              <a:t>Johns Hopkins </a:t>
            </a:r>
            <a:r>
              <a:rPr lang="en-US" altLang="en-US" sz="1800" b="1" dirty="0" err="1">
                <a:latin typeface="+mj-lt"/>
              </a:rPr>
              <a:t>OnDemand</a:t>
            </a:r>
            <a:r>
              <a:rPr lang="en-US" altLang="en-US" sz="1800" b="1" dirty="0">
                <a:latin typeface="+mj-lt"/>
              </a:rPr>
              <a:t> Virtual Care</a:t>
            </a:r>
          </a:p>
          <a:p>
            <a:pPr lvl="1">
              <a:spcBef>
                <a:spcPct val="0"/>
              </a:spcBef>
              <a:spcAft>
                <a:spcPts val="525"/>
              </a:spcAft>
              <a:buFont typeface="Wingdings" panose="05000000000000000000" pitchFamily="2" charset="2"/>
              <a:buChar char="§"/>
            </a:pPr>
            <a:r>
              <a:rPr lang="en-US" altLang="en-US" sz="1600" dirty="0">
                <a:latin typeface="+mj-lt"/>
              </a:rPr>
              <a:t>In minutes, you can connect to a health care provider for a video visit, using your mobile device or computer, 24 hours a day, seven days a week. No need to schedule an appointment—a health care provider will review your symptoms and prescribe medications, as necessary. Use this service if you or your family members experience minor, urgent care concerns such as, but not limited to:</a:t>
            </a: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r>
              <a:rPr lang="en-US" altLang="en-US" sz="1600" dirty="0">
                <a:latin typeface="+mj-lt"/>
              </a:rPr>
              <a:t>Member cost-share: $0 copay; 100% covered</a:t>
            </a:r>
            <a:endParaRPr lang="en-US" altLang="en-US" sz="1800" b="1" dirty="0">
              <a:latin typeface="+mj-lt"/>
            </a:endParaRPr>
          </a:p>
          <a:p>
            <a:pPr>
              <a:spcBef>
                <a:spcPct val="0"/>
              </a:spcBef>
              <a:spcAft>
                <a:spcPts val="525"/>
              </a:spcAft>
              <a:buFont typeface="Wingdings" panose="05000000000000000000" pitchFamily="2" charset="2"/>
              <a:buChar char="§"/>
            </a:pPr>
            <a:r>
              <a:rPr lang="en-US" altLang="en-US" sz="1800" b="1" dirty="0">
                <a:latin typeface="+mj-lt"/>
              </a:rPr>
              <a:t>Medical Advice Messaging </a:t>
            </a:r>
          </a:p>
          <a:p>
            <a:pPr lvl="1">
              <a:spcBef>
                <a:spcPct val="0"/>
              </a:spcBef>
              <a:spcAft>
                <a:spcPts val="525"/>
              </a:spcAft>
              <a:buFont typeface="Wingdings" panose="05000000000000000000" pitchFamily="2" charset="2"/>
              <a:buChar char="§"/>
            </a:pPr>
            <a:r>
              <a:rPr lang="en-US" altLang="en-US" sz="1600" dirty="0">
                <a:latin typeface="+mj-lt"/>
              </a:rPr>
              <a:t>$5 copay; deductible waived for billable email messaging with provider</a:t>
            </a:r>
            <a:endParaRPr lang="en-US" altLang="en-US" sz="1800" b="1" dirty="0">
              <a:latin typeface="+mj-lt"/>
            </a:endParaRPr>
          </a:p>
          <a:p>
            <a:pPr>
              <a:spcBef>
                <a:spcPct val="0"/>
              </a:spcBef>
              <a:spcAft>
                <a:spcPts val="525"/>
              </a:spcAft>
              <a:buFont typeface="Wingdings" panose="05000000000000000000" pitchFamily="2" charset="2"/>
              <a:buChar char="§"/>
            </a:pPr>
            <a:r>
              <a:rPr lang="en-US" altLang="en-US" sz="1800" b="1" dirty="0">
                <a:latin typeface="+mj-lt"/>
              </a:rPr>
              <a:t>Virtual Care</a:t>
            </a:r>
          </a:p>
          <a:p>
            <a:pPr lvl="1">
              <a:spcBef>
                <a:spcPct val="0"/>
              </a:spcBef>
              <a:spcAft>
                <a:spcPts val="525"/>
              </a:spcAft>
              <a:buFont typeface="Wingdings" panose="05000000000000000000" pitchFamily="2" charset="2"/>
              <a:buChar char="§"/>
            </a:pPr>
            <a:r>
              <a:rPr lang="en-US" altLang="en-US" sz="1600" dirty="0">
                <a:latin typeface="+mj-lt"/>
              </a:rPr>
              <a:t>Telemedicine virtual care visits are covered the same as the in-person service</a:t>
            </a:r>
          </a:p>
          <a:p>
            <a:pPr>
              <a:spcBef>
                <a:spcPct val="0"/>
              </a:spcBef>
              <a:spcAft>
                <a:spcPts val="525"/>
              </a:spcAft>
              <a:buFont typeface="Wingdings" panose="05000000000000000000" pitchFamily="2" charset="2"/>
              <a:buChar char="§"/>
            </a:pPr>
            <a:r>
              <a:rPr lang="en-US" altLang="en-US" sz="1800" b="1" dirty="0" err="1">
                <a:latin typeface="+mj-lt"/>
                <a:ea typeface="MS PGothic" panose="020B0600070205080204" pitchFamily="34" charset="-128"/>
              </a:rPr>
              <a:t>UpLift</a:t>
            </a:r>
            <a:endParaRPr lang="en-US" altLang="en-US" sz="2000" b="1" dirty="0">
              <a:latin typeface="+mj-lt"/>
              <a:ea typeface="MS PGothic" panose="020B0600070205080204" pitchFamily="34" charset="-128"/>
            </a:endParaRPr>
          </a:p>
          <a:p>
            <a:pPr lvl="1">
              <a:spcBef>
                <a:spcPct val="0"/>
              </a:spcBef>
              <a:spcAft>
                <a:spcPts val="525"/>
              </a:spcAft>
              <a:buFont typeface="Wingdings" panose="05000000000000000000" pitchFamily="2" charset="2"/>
              <a:buChar char="§"/>
            </a:pPr>
            <a:r>
              <a:rPr lang="en-US" altLang="en-US" sz="1600" dirty="0">
                <a:latin typeface="+mj-lt"/>
                <a:ea typeface="MS PGothic" panose="020B0600070205080204" pitchFamily="34" charset="-128"/>
              </a:rPr>
              <a:t>Virtual behavioral health care practice that greatly expands EHP’s network of providers. </a:t>
            </a:r>
            <a:r>
              <a:rPr lang="en-US" altLang="en-US" sz="1600" dirty="0" err="1">
                <a:latin typeface="+mj-lt"/>
                <a:ea typeface="MS PGothic" panose="020B0600070205080204" pitchFamily="34" charset="-128"/>
              </a:rPr>
              <a:t>UpLift</a:t>
            </a:r>
            <a:r>
              <a:rPr lang="en-US" altLang="en-US" sz="1600" dirty="0">
                <a:latin typeface="+mj-lt"/>
                <a:ea typeface="MS PGothic" panose="020B0600070205080204" pitchFamily="34" charset="-128"/>
              </a:rPr>
              <a:t> matches members with a provider and offers quick, easy scheduling in just a few days on average.</a:t>
            </a:r>
          </a:p>
        </p:txBody>
      </p:sp>
      <p:sp>
        <p:nvSpPr>
          <p:cNvPr id="8" name="TextBox 7"/>
          <p:cNvSpPr txBox="1"/>
          <p:nvPr/>
        </p:nvSpPr>
        <p:spPr>
          <a:xfrm>
            <a:off x="1227492" y="3277308"/>
            <a:ext cx="2924175" cy="2222147"/>
          </a:xfrm>
          <a:prstGeom prst="rect">
            <a:avLst/>
          </a:prstGeom>
          <a:noFill/>
        </p:spPr>
        <p:txBody>
          <a:bodyPr wrap="square" numCol="2" rtlCol="0">
            <a:spAutoFit/>
          </a:bodyPr>
          <a:lstStyle/>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Cold, flu and sinus symptoms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Respiratory infection</a:t>
            </a: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91440" defTabSz="1005840">
              <a:lnSpc>
                <a:spcPct val="90000"/>
              </a:lnSpc>
              <a:spcBef>
                <a:spcPct val="0"/>
              </a:spcBef>
              <a:spcAft>
                <a:spcPts val="525"/>
              </a:spcAft>
              <a:buClr>
                <a:srgbClr val="043673"/>
              </a:buCl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Rashes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Allergies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Pinkeye</a:t>
            </a:r>
          </a:p>
        </p:txBody>
      </p:sp>
    </p:spTree>
    <p:extLst>
      <p:ext uri="{BB962C8B-B14F-4D97-AF65-F5344CB8AC3E}">
        <p14:creationId xmlns:p14="http://schemas.microsoft.com/office/powerpoint/2010/main" val="348427256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4495381-0249-410F-8F29-75C789CAB9BD}" vid="{78F7CABA-4AFC-4CB9-9A23-EC68DA862D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C5BBD435139A42AC0B149EDF8C992F" ma:contentTypeVersion="16" ma:contentTypeDescription="Create a new document." ma:contentTypeScope="" ma:versionID="14b5c292402aaef5afaf40431fff40d1">
  <xsd:schema xmlns:xsd="http://www.w3.org/2001/XMLSchema" xmlns:xs="http://www.w3.org/2001/XMLSchema" xmlns:p="http://schemas.microsoft.com/office/2006/metadata/properties" xmlns:ns3="4b0d8b2a-3a3c-44f1-9609-7367b71deb93" xmlns:ns4="a1dc0ee4-5442-40a5-b653-7fa51196cf3f" targetNamespace="http://schemas.microsoft.com/office/2006/metadata/properties" ma:root="true" ma:fieldsID="67ef4c2dea3b6cac722047db25c6942d" ns3:_="" ns4:_="">
    <xsd:import namespace="4b0d8b2a-3a3c-44f1-9609-7367b71deb93"/>
    <xsd:import namespace="a1dc0ee4-5442-40a5-b653-7fa51196cf3f"/>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Location"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d8b2a-3a3c-44f1-9609-7367b71de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dc0ee4-5442-40a5-b653-7fa51196cf3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4b0d8b2a-3a3c-44f1-9609-7367b71deb93" xsi:nil="true"/>
  </documentManagement>
</p:properties>
</file>

<file path=customXml/itemProps1.xml><?xml version="1.0" encoding="utf-8"?>
<ds:datastoreItem xmlns:ds="http://schemas.openxmlformats.org/officeDocument/2006/customXml" ds:itemID="{6F43B66F-98FF-435B-8091-E4FBDBD104A9}">
  <ds:schemaRefs>
    <ds:schemaRef ds:uri="http://schemas.microsoft.com/sharepoint/v3/contenttype/forms"/>
  </ds:schemaRefs>
</ds:datastoreItem>
</file>

<file path=customXml/itemProps2.xml><?xml version="1.0" encoding="utf-8"?>
<ds:datastoreItem xmlns:ds="http://schemas.openxmlformats.org/officeDocument/2006/customXml" ds:itemID="{A9D23400-1E65-49D4-A48D-1DBD47199B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d8b2a-3a3c-44f1-9609-7367b71deb93"/>
    <ds:schemaRef ds:uri="a1dc0ee4-5442-40a5-b653-7fa51196cf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4C4538-C6D1-4C18-AA98-BCEBFC2C6BAF}">
  <ds:schemaRefs>
    <ds:schemaRef ds:uri="http://schemas.microsoft.com/office/2006/metadata/properties"/>
    <ds:schemaRef ds:uri="a1dc0ee4-5442-40a5-b653-7fa51196cf3f"/>
    <ds:schemaRef ds:uri="http://www.w3.org/XML/1998/namespace"/>
    <ds:schemaRef ds:uri="http://purl.org/dc/elements/1.1/"/>
    <ds:schemaRef ds:uri="http://purl.org/dc/dcmitype/"/>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4b0d8b2a-3a3c-44f1-9609-7367b71deb93"/>
  </ds:schemaRefs>
</ds:datastoreItem>
</file>

<file path=docProps/app.xml><?xml version="1.0" encoding="utf-8"?>
<Properties xmlns="http://schemas.openxmlformats.org/officeDocument/2006/extended-properties" xmlns:vt="http://schemas.openxmlformats.org/officeDocument/2006/docPropsVTypes">
  <Template>JHHP PPT_EHP</Template>
  <TotalTime>153</TotalTime>
  <Words>1392</Words>
  <Application>Microsoft Office PowerPoint</Application>
  <PresentationFormat>Custom</PresentationFormat>
  <Paragraphs>234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EHP Exclusive Provider Organization (EPO) Plan</vt:lpstr>
      <vt:lpstr>EPO Benefits Overview</vt:lpstr>
      <vt:lpstr>EPO Benefits Overview</vt:lpstr>
      <vt:lpstr>EPO Benefits Overview</vt:lpstr>
      <vt:lpstr>EPO Benefits Overview</vt:lpstr>
      <vt:lpstr>EPO Benefits Overview</vt:lpstr>
      <vt:lpstr>EPO Benefits Overview</vt:lpstr>
      <vt:lpstr>Johns Hopkins EPO Benefits Overview</vt:lpstr>
      <vt:lpstr>EPO Benefits Overview</vt:lpstr>
      <vt:lpstr>EPO Pharmacy Plan</vt:lpstr>
      <vt:lpstr>Thank You</vt:lpstr>
    </vt:vector>
  </TitlesOfParts>
  <Company>Johns Hopkins HealthCare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EHP Plan Options</dc:title>
  <dc:creator>Moody, Kristopher</dc:creator>
  <cp:lastModifiedBy>Moody, Kristopher</cp:lastModifiedBy>
  <cp:revision>26</cp:revision>
  <dcterms:created xsi:type="dcterms:W3CDTF">2023-09-26T18:57:22Z</dcterms:created>
  <dcterms:modified xsi:type="dcterms:W3CDTF">2024-09-27T15:39:51Z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0x01010012C5BBD435139A42AC0B149EDF8C992F</vt:lpwstr>
  </property>
</Properties>
</file>