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handoutMasterIdLst>
    <p:handoutMasterId r:id="rId22"/>
  </p:handoutMasterIdLst>
  <p:sldIdLst>
    <p:sldId id="257" r:id="rId5"/>
    <p:sldId id="258" r:id="rId6"/>
    <p:sldId id="259" r:id="rId7"/>
    <p:sldId id="260" r:id="rId8"/>
    <p:sldId id="261" r:id="rId9"/>
    <p:sldId id="262" r:id="rId10"/>
    <p:sldId id="264" r:id="rId11"/>
    <p:sldId id="265" r:id="rId12"/>
    <p:sldId id="266" r:id="rId13"/>
    <p:sldId id="267" r:id="rId14"/>
    <p:sldId id="268" r:id="rId15"/>
    <p:sldId id="269" r:id="rId16"/>
    <p:sldId id="270" r:id="rId17"/>
    <p:sldId id="271" r:id="rId18"/>
    <p:sldId id="272" r:id="rId19"/>
    <p:sldId id="273" r:id="rId20"/>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B0B6"/>
    <a:srgbClr val="007378"/>
    <a:srgbClr val="957B97"/>
    <a:srgbClr val="A9B98C"/>
    <a:srgbClr val="E4A47D"/>
    <a:srgbClr val="B58C73"/>
    <a:srgbClr val="827284"/>
    <a:srgbClr val="638C3D"/>
    <a:srgbClr val="FFFFFF"/>
    <a:srgbClr val="B9A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C1F24F-E7AA-49E1-A8C1-3EEBAAEA9801}" v="45" dt="2023-05-09T17:38:14.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9" autoAdjust="0"/>
    <p:restoredTop sz="96247" autoAdjust="0"/>
  </p:normalViewPr>
  <p:slideViewPr>
    <p:cSldViewPr snapToGrid="0" snapToObjects="1">
      <p:cViewPr varScale="1">
        <p:scale>
          <a:sx n="93" d="100"/>
          <a:sy n="93" d="100"/>
        </p:scale>
        <p:origin x="804" y="9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53" d="100"/>
          <a:sy n="53" d="100"/>
        </p:scale>
        <p:origin x="245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81E589-EC7A-4704-9074-FD8072A1B0B1}" type="datetimeFigureOut">
              <a:rPr lang="en-US" smtClean="0"/>
              <a:t>9/27/2024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C06819-073C-45A6-AA11-1CEE2B83F4FA}" type="slidenum">
              <a:rPr lang="en-US" smtClean="0"/>
              <a:t>‹#›</a:t>
            </a:fld>
            <a:endParaRPr lang="en-US"/>
          </a:p>
        </p:txBody>
      </p:sp>
    </p:spTree>
    <p:extLst>
      <p:ext uri="{BB962C8B-B14F-4D97-AF65-F5344CB8AC3E}">
        <p14:creationId xmlns:p14="http://schemas.microsoft.com/office/powerpoint/2010/main" val="3483390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18D02-D30F-0C47-9F51-723697953D1C}" type="datetimeFigureOut">
              <a:rPr lang="en-US" smtClean="0"/>
              <a:t>9/27/2024</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1FC5D-128A-1244-8646-24DEC241ECAE}" type="slidenum">
              <a:rPr lang="en-US" smtClean="0"/>
              <a:t>‹#›</a:t>
            </a:fld>
            <a:endParaRPr lang="en-US"/>
          </a:p>
        </p:txBody>
      </p:sp>
    </p:spTree>
    <p:extLst>
      <p:ext uri="{BB962C8B-B14F-4D97-AF65-F5344CB8AC3E}">
        <p14:creationId xmlns:p14="http://schemas.microsoft.com/office/powerpoint/2010/main" val="355349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D47E48-734B-DF21-F40B-EB79A2F03BCA}"/>
              </a:ext>
            </a:extLst>
          </p:cNvPr>
          <p:cNvPicPr>
            <a:picLocks noChangeAspect="1"/>
          </p:cNvPicPr>
          <p:nvPr userDrawn="1"/>
        </p:nvPicPr>
        <p:blipFill>
          <a:blip r:embed="rId2"/>
          <a:stretch>
            <a:fillRect/>
          </a:stretch>
        </p:blipFill>
        <p:spPr>
          <a:xfrm>
            <a:off x="0" y="5820955"/>
            <a:ext cx="10058400" cy="1135626"/>
          </a:xfrm>
          <a:prstGeom prst="rect">
            <a:avLst/>
          </a:prstGeom>
        </p:spPr>
      </p:pic>
      <p:sp>
        <p:nvSpPr>
          <p:cNvPr id="3" name="Subtitle 2">
            <a:extLst>
              <a:ext uri="{FF2B5EF4-FFF2-40B4-BE49-F238E27FC236}">
                <a16:creationId xmlns:a16="http://schemas.microsoft.com/office/drawing/2014/main" id="{E8496E78-A59C-6B46-957C-2AAED916FC34}"/>
              </a:ext>
            </a:extLst>
          </p:cNvPr>
          <p:cNvSpPr>
            <a:spLocks noGrp="1"/>
          </p:cNvSpPr>
          <p:nvPr>
            <p:ph type="subTitle" idx="1" hasCustomPrompt="1"/>
          </p:nvPr>
        </p:nvSpPr>
        <p:spPr>
          <a:xfrm>
            <a:off x="324854" y="3189813"/>
            <a:ext cx="9408693" cy="982091"/>
          </a:xfrm>
        </p:spPr>
        <p:txBody>
          <a:bodyPr>
            <a:normAutofit/>
          </a:bodyPr>
          <a:lstStyle>
            <a:lvl1pPr marL="0" indent="0" algn="l">
              <a:buNone/>
              <a:defRPr sz="2400">
                <a:solidFill>
                  <a:schemeClr val="tx1"/>
                </a:solidFill>
                <a:latin typeface="Gill Sans MT" panose="020B0502020104020203" pitchFamily="34" charset="77"/>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Click to edit master subtitle style</a:t>
            </a:r>
          </a:p>
        </p:txBody>
      </p:sp>
      <p:sp>
        <p:nvSpPr>
          <p:cNvPr id="6" name="Subtitle 2">
            <a:extLst>
              <a:ext uri="{FF2B5EF4-FFF2-40B4-BE49-F238E27FC236}">
                <a16:creationId xmlns:a16="http://schemas.microsoft.com/office/drawing/2014/main" id="{3D98BD55-45BF-917C-3A88-D615222699DD}"/>
              </a:ext>
            </a:extLst>
          </p:cNvPr>
          <p:cNvSpPr txBox="1">
            <a:spLocks/>
          </p:cNvSpPr>
          <p:nvPr userDrawn="1"/>
        </p:nvSpPr>
        <p:spPr>
          <a:xfrm>
            <a:off x="323246" y="6349990"/>
            <a:ext cx="9408693" cy="982091"/>
          </a:xfrm>
          <a:prstGeom prst="rect">
            <a:avLst/>
          </a:prstGeom>
        </p:spPr>
        <p:txBody>
          <a:bodyPr vert="horz" lIns="0" tIns="0" rIns="0" bIns="0" rtlCol="0">
            <a:normAutofit/>
          </a:bodyPr>
          <a:lstStyle>
            <a:lvl1pPr marL="0" indent="0" algn="l" defTabSz="1005840" rtl="0" eaLnBrk="1" latinLnBrk="0" hangingPunct="1">
              <a:lnSpc>
                <a:spcPct val="90000"/>
              </a:lnSpc>
              <a:spcBef>
                <a:spcPts val="1100"/>
              </a:spcBef>
              <a:buClr>
                <a:srgbClr val="043673"/>
              </a:buClr>
              <a:buFont typeface="Arial" panose="020B0604020202020204" pitchFamily="34" charset="0"/>
              <a:buNone/>
              <a:defRPr sz="2400" b="0" i="0" kern="1200">
                <a:solidFill>
                  <a:srgbClr val="043673"/>
                </a:solidFill>
                <a:latin typeface="Gill Sans MT" panose="020B0502020104020203" pitchFamily="34" charset="77"/>
                <a:ea typeface="+mn-ea"/>
                <a:cs typeface="+mn-cs"/>
              </a:defRPr>
            </a:lvl1pPr>
            <a:lvl2pPr marL="377190" indent="0" algn="ctr" defTabSz="1005840" rtl="0" eaLnBrk="1" latinLnBrk="0" hangingPunct="1">
              <a:lnSpc>
                <a:spcPct val="90000"/>
              </a:lnSpc>
              <a:spcBef>
                <a:spcPts val="550"/>
              </a:spcBef>
              <a:buClr>
                <a:srgbClr val="043673"/>
              </a:buClr>
              <a:buFont typeface="Arial" panose="020B0604020202020204" pitchFamily="34" charset="0"/>
              <a:buNone/>
              <a:defRPr sz="1650" b="0" i="0" kern="1200">
                <a:solidFill>
                  <a:schemeClr val="tx1"/>
                </a:solidFill>
                <a:latin typeface="Gill Sans MT" panose="020B0502020104020203" pitchFamily="34" charset="77"/>
                <a:ea typeface="+mn-ea"/>
                <a:cs typeface="+mn-cs"/>
              </a:defRPr>
            </a:lvl2pPr>
            <a:lvl3pPr marL="754380" indent="0" algn="ctr" defTabSz="1005840" rtl="0" eaLnBrk="1" latinLnBrk="0" hangingPunct="1">
              <a:lnSpc>
                <a:spcPct val="90000"/>
              </a:lnSpc>
              <a:spcBef>
                <a:spcPts val="550"/>
              </a:spcBef>
              <a:buClr>
                <a:srgbClr val="043673"/>
              </a:buClr>
              <a:buFont typeface="Arial" panose="020B0604020202020204" pitchFamily="34" charset="0"/>
              <a:buNone/>
              <a:defRPr sz="1485" b="0" i="0" kern="1200">
                <a:solidFill>
                  <a:schemeClr val="tx1"/>
                </a:solidFill>
                <a:latin typeface="Gill Sans MT" panose="020B0502020104020203" pitchFamily="34" charset="77"/>
                <a:ea typeface="+mn-ea"/>
                <a:cs typeface="+mn-cs"/>
              </a:defRPr>
            </a:lvl3pPr>
            <a:lvl4pPr marL="1131570" indent="0" algn="ctr" defTabSz="1005840" rtl="0" eaLnBrk="1" latinLnBrk="0" hangingPunct="1">
              <a:lnSpc>
                <a:spcPct val="90000"/>
              </a:lnSpc>
              <a:spcBef>
                <a:spcPts val="550"/>
              </a:spcBef>
              <a:buClr>
                <a:srgbClr val="043673"/>
              </a:buClr>
              <a:buFont typeface="Arial" panose="020B0604020202020204" pitchFamily="34" charset="0"/>
              <a:buNone/>
              <a:defRPr sz="1320" b="0" i="0" kern="1200">
                <a:solidFill>
                  <a:schemeClr val="tx1"/>
                </a:solidFill>
                <a:latin typeface="Gill Sans MT" panose="020B0502020104020203" pitchFamily="34" charset="77"/>
                <a:ea typeface="+mn-ea"/>
                <a:cs typeface="+mn-cs"/>
              </a:defRPr>
            </a:lvl4pPr>
            <a:lvl5pPr marL="1508760" indent="0" algn="ctr" defTabSz="1005840" rtl="0" eaLnBrk="1" latinLnBrk="0" hangingPunct="1">
              <a:lnSpc>
                <a:spcPct val="90000"/>
              </a:lnSpc>
              <a:spcBef>
                <a:spcPts val="550"/>
              </a:spcBef>
              <a:buClr>
                <a:srgbClr val="043673"/>
              </a:buClr>
              <a:buFont typeface="Arial" panose="020B0604020202020204" pitchFamily="34" charset="0"/>
              <a:buNone/>
              <a:defRPr sz="1320" b="0" i="0" kern="1200">
                <a:solidFill>
                  <a:schemeClr val="tx1"/>
                </a:solidFill>
                <a:latin typeface="Gill Sans MT" panose="020B0502020104020203" pitchFamily="34" charset="77"/>
                <a:ea typeface="+mn-ea"/>
                <a:cs typeface="+mn-cs"/>
              </a:defRPr>
            </a:lvl5pPr>
            <a:lvl6pPr marL="188595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6pPr>
            <a:lvl7pPr marL="226314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7pPr>
            <a:lvl8pPr marL="264033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8pPr>
            <a:lvl9pPr marL="301752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9pPr>
          </a:lstStyle>
          <a:p>
            <a:endParaRPr lang="en-US" dirty="0">
              <a:solidFill>
                <a:schemeClr val="bg1"/>
              </a:solidFill>
            </a:endParaRPr>
          </a:p>
        </p:txBody>
      </p:sp>
      <p:sp>
        <p:nvSpPr>
          <p:cNvPr id="7" name="Title Placeholder 1">
            <a:extLst>
              <a:ext uri="{FF2B5EF4-FFF2-40B4-BE49-F238E27FC236}">
                <a16:creationId xmlns:a16="http://schemas.microsoft.com/office/drawing/2014/main" id="{74BE0478-CF0E-9DB6-65B2-5F658840678C}"/>
              </a:ext>
            </a:extLst>
          </p:cNvPr>
          <p:cNvSpPr>
            <a:spLocks noGrp="1"/>
          </p:cNvSpPr>
          <p:nvPr>
            <p:ph type="title" hasCustomPrompt="1"/>
          </p:nvPr>
        </p:nvSpPr>
        <p:spPr>
          <a:xfrm>
            <a:off x="324854" y="2109099"/>
            <a:ext cx="7140362" cy="1080714"/>
          </a:xfrm>
          <a:prstGeom prst="rect">
            <a:avLst/>
          </a:prstGeom>
        </p:spPr>
        <p:txBody>
          <a:bodyPr vert="horz" lIns="0" tIns="45720" rIns="0" bIns="45720" rtlCol="0" anchor="t">
            <a:normAutofit/>
          </a:bodyPr>
          <a:lstStyle>
            <a:lvl1pPr>
              <a:defRPr sz="4800" b="1"/>
            </a:lvl1pPr>
          </a:lstStyle>
          <a:p>
            <a:r>
              <a:rPr lang="en-US" dirty="0"/>
              <a:t>Title here</a:t>
            </a:r>
          </a:p>
        </p:txBody>
      </p:sp>
      <p:sp>
        <p:nvSpPr>
          <p:cNvPr id="8" name="Date Placeholder 3">
            <a:extLst>
              <a:ext uri="{FF2B5EF4-FFF2-40B4-BE49-F238E27FC236}">
                <a16:creationId xmlns:a16="http://schemas.microsoft.com/office/drawing/2014/main" id="{A8043F1F-1A44-284C-B98C-28865FDDD3E6}"/>
              </a:ext>
            </a:extLst>
          </p:cNvPr>
          <p:cNvSpPr>
            <a:spLocks noGrp="1"/>
          </p:cNvSpPr>
          <p:nvPr>
            <p:ph type="dt" sz="half" idx="10"/>
          </p:nvPr>
        </p:nvSpPr>
        <p:spPr>
          <a:xfrm>
            <a:off x="262862" y="7264339"/>
            <a:ext cx="2497416" cy="413808"/>
          </a:xfrm>
          <a:prstGeom prst="rect">
            <a:avLst/>
          </a:prstGeom>
        </p:spPr>
        <p:txBody>
          <a:bodyPr/>
          <a:lstStyle>
            <a:lvl1pPr>
              <a:defRPr sz="1400">
                <a:solidFill>
                  <a:schemeClr val="tx1"/>
                </a:solidFill>
              </a:defRPr>
            </a:lvl1pPr>
          </a:lstStyle>
          <a:p>
            <a:fld id="{FBEE9B9C-86C9-4A1D-9FC7-946F055F473C}" type="datetime4">
              <a:rPr lang="en-US" smtClean="0"/>
              <a:pPr/>
              <a:t>September 27, 2024</a:t>
            </a:fld>
            <a:endParaRPr lang="en-US" dirty="0"/>
          </a:p>
        </p:txBody>
      </p:sp>
      <p:sp>
        <p:nvSpPr>
          <p:cNvPr id="10" name="Subtitle 2">
            <a:extLst>
              <a:ext uri="{FF2B5EF4-FFF2-40B4-BE49-F238E27FC236}">
                <a16:creationId xmlns:a16="http://schemas.microsoft.com/office/drawing/2014/main" id="{3D98BD55-45BF-917C-3A88-D615222699DD}"/>
              </a:ext>
            </a:extLst>
          </p:cNvPr>
          <p:cNvSpPr txBox="1">
            <a:spLocks/>
          </p:cNvSpPr>
          <p:nvPr userDrawn="1"/>
        </p:nvSpPr>
        <p:spPr>
          <a:xfrm>
            <a:off x="324854" y="6345676"/>
            <a:ext cx="9469077" cy="982091"/>
          </a:xfrm>
          <a:prstGeom prst="rect">
            <a:avLst/>
          </a:prstGeom>
        </p:spPr>
        <p:txBody>
          <a:bodyPr vert="horz" lIns="0" tIns="0" rIns="0" bIns="0" rtlCol="0">
            <a:normAutofit/>
          </a:bodyPr>
          <a:lstStyle>
            <a:lvl1pPr marL="0" indent="0" algn="l" defTabSz="1005840" rtl="0" eaLnBrk="1" latinLnBrk="0" hangingPunct="1">
              <a:lnSpc>
                <a:spcPct val="90000"/>
              </a:lnSpc>
              <a:spcBef>
                <a:spcPts val="1100"/>
              </a:spcBef>
              <a:buClr>
                <a:srgbClr val="043673"/>
              </a:buClr>
              <a:buFont typeface="Arial" panose="020B0604020202020204" pitchFamily="34" charset="0"/>
              <a:buNone/>
              <a:defRPr sz="2400" b="0" i="0" kern="1200">
                <a:solidFill>
                  <a:srgbClr val="043673"/>
                </a:solidFill>
                <a:latin typeface="Gill Sans MT" panose="020B0502020104020203" pitchFamily="34" charset="77"/>
                <a:ea typeface="+mn-ea"/>
                <a:cs typeface="+mn-cs"/>
              </a:defRPr>
            </a:lvl1pPr>
            <a:lvl2pPr marL="377190" indent="0" algn="ctr" defTabSz="1005840" rtl="0" eaLnBrk="1" latinLnBrk="0" hangingPunct="1">
              <a:lnSpc>
                <a:spcPct val="90000"/>
              </a:lnSpc>
              <a:spcBef>
                <a:spcPts val="550"/>
              </a:spcBef>
              <a:buClr>
                <a:srgbClr val="043673"/>
              </a:buClr>
              <a:buFont typeface="Arial" panose="020B0604020202020204" pitchFamily="34" charset="0"/>
              <a:buNone/>
              <a:defRPr sz="1650" b="0" i="0" kern="1200">
                <a:solidFill>
                  <a:schemeClr val="tx1"/>
                </a:solidFill>
                <a:latin typeface="Gill Sans MT" panose="020B0502020104020203" pitchFamily="34" charset="77"/>
                <a:ea typeface="+mn-ea"/>
                <a:cs typeface="+mn-cs"/>
              </a:defRPr>
            </a:lvl2pPr>
            <a:lvl3pPr marL="754380" indent="0" algn="ctr" defTabSz="1005840" rtl="0" eaLnBrk="1" latinLnBrk="0" hangingPunct="1">
              <a:lnSpc>
                <a:spcPct val="90000"/>
              </a:lnSpc>
              <a:spcBef>
                <a:spcPts val="550"/>
              </a:spcBef>
              <a:buClr>
                <a:srgbClr val="043673"/>
              </a:buClr>
              <a:buFont typeface="Arial" panose="020B0604020202020204" pitchFamily="34" charset="0"/>
              <a:buNone/>
              <a:defRPr sz="1485" b="0" i="0" kern="1200">
                <a:solidFill>
                  <a:schemeClr val="tx1"/>
                </a:solidFill>
                <a:latin typeface="Gill Sans MT" panose="020B0502020104020203" pitchFamily="34" charset="77"/>
                <a:ea typeface="+mn-ea"/>
                <a:cs typeface="+mn-cs"/>
              </a:defRPr>
            </a:lvl3pPr>
            <a:lvl4pPr marL="1131570" indent="0" algn="ctr" defTabSz="1005840" rtl="0" eaLnBrk="1" latinLnBrk="0" hangingPunct="1">
              <a:lnSpc>
                <a:spcPct val="90000"/>
              </a:lnSpc>
              <a:spcBef>
                <a:spcPts val="550"/>
              </a:spcBef>
              <a:buClr>
                <a:srgbClr val="043673"/>
              </a:buClr>
              <a:buFont typeface="Arial" panose="020B0604020202020204" pitchFamily="34" charset="0"/>
              <a:buNone/>
              <a:defRPr sz="1320" b="0" i="0" kern="1200">
                <a:solidFill>
                  <a:schemeClr val="tx1"/>
                </a:solidFill>
                <a:latin typeface="Gill Sans MT" panose="020B0502020104020203" pitchFamily="34" charset="77"/>
                <a:ea typeface="+mn-ea"/>
                <a:cs typeface="+mn-cs"/>
              </a:defRPr>
            </a:lvl4pPr>
            <a:lvl5pPr marL="1508760" indent="0" algn="ctr" defTabSz="1005840" rtl="0" eaLnBrk="1" latinLnBrk="0" hangingPunct="1">
              <a:lnSpc>
                <a:spcPct val="90000"/>
              </a:lnSpc>
              <a:spcBef>
                <a:spcPts val="550"/>
              </a:spcBef>
              <a:buClr>
                <a:srgbClr val="043673"/>
              </a:buClr>
              <a:buFont typeface="Arial" panose="020B0604020202020204" pitchFamily="34" charset="0"/>
              <a:buNone/>
              <a:defRPr sz="1320" b="0" i="0" kern="1200">
                <a:solidFill>
                  <a:schemeClr val="tx1"/>
                </a:solidFill>
                <a:latin typeface="Gill Sans MT" panose="020B0502020104020203" pitchFamily="34" charset="77"/>
                <a:ea typeface="+mn-ea"/>
                <a:cs typeface="+mn-cs"/>
              </a:defRPr>
            </a:lvl5pPr>
            <a:lvl6pPr marL="188595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6pPr>
            <a:lvl7pPr marL="226314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7pPr>
            <a:lvl8pPr marL="264033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8pPr>
            <a:lvl9pPr marL="301752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9pPr>
          </a:lstStyle>
          <a:p>
            <a:r>
              <a:rPr lang="en-US" sz="2400" dirty="0">
                <a:solidFill>
                  <a:schemeClr val="bg1"/>
                </a:solidFill>
              </a:rPr>
              <a:t>Employer Health Programs</a:t>
            </a:r>
          </a:p>
        </p:txBody>
      </p:sp>
    </p:spTree>
    <p:extLst>
      <p:ext uri="{BB962C8B-B14F-4D97-AF65-F5344CB8AC3E}">
        <p14:creationId xmlns:p14="http://schemas.microsoft.com/office/powerpoint/2010/main" val="160277749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1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336884" y="1469986"/>
            <a:ext cx="9396663" cy="5302731"/>
          </a:xfrm>
        </p:spPr>
        <p:txBody>
          <a:bodyPr vert="eaVert" tIns="0" bIns="0"/>
          <a:lstStyle/>
          <a:p>
            <a:pPr lvl="0"/>
            <a:r>
              <a:rPr lang="en-US" dirty="0"/>
              <a:t>Click to edit Master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29E941C3-4272-0049-B2CF-977CA107183E}"/>
              </a:ext>
            </a:extLst>
          </p:cNvPr>
          <p:cNvSpPr>
            <a:spLocks noGrp="1"/>
          </p:cNvSpPr>
          <p:nvPr>
            <p:ph type="title"/>
          </p:nvPr>
        </p:nvSpPr>
        <p:spPr>
          <a:xfrm>
            <a:off x="336884" y="389272"/>
            <a:ext cx="7140362" cy="1080714"/>
          </a:xfrm>
          <a:prstGeom prst="rect">
            <a:avLst/>
          </a:prstGeom>
        </p:spPr>
        <p:txBody>
          <a:bodyPr vert="horz" lIns="0" tIns="45720" rIns="0" bIns="45720" rtlCol="0" anchor="t">
            <a:normAutofit/>
          </a:bodyPr>
          <a:lstStyle/>
          <a:p>
            <a:r>
              <a:rPr lang="en-US"/>
              <a:t>Click to edit Master title style</a:t>
            </a:r>
            <a:endParaRPr lang="en-US" dirty="0"/>
          </a:p>
        </p:txBody>
      </p:sp>
      <p:sp>
        <p:nvSpPr>
          <p:cNvPr id="5" name="Date Placeholder 3"/>
          <p:cNvSpPr>
            <a:spLocks noGrp="1"/>
          </p:cNvSpPr>
          <p:nvPr>
            <p:ph type="dt" sz="half" idx="2"/>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9608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58200" y="1179092"/>
            <a:ext cx="1263315" cy="5640990"/>
          </a:xfrm>
        </p:spPr>
        <p:txBody>
          <a:bodyPr vert="eaVert" lIns="0" tIns="0" rIns="0" bIns="0"/>
          <a:lstStyle/>
          <a:p>
            <a:r>
              <a:rPr lang="en-US"/>
              <a:t>Click to edit Master title style</a:t>
            </a:r>
            <a:endParaRPr lang="en-US" dirty="0"/>
          </a:p>
        </p:txBody>
      </p:sp>
      <p:sp>
        <p:nvSpPr>
          <p:cNvPr id="3" name="Vertical Text Placeholder 2"/>
          <p:cNvSpPr>
            <a:spLocks noGrp="1"/>
          </p:cNvSpPr>
          <p:nvPr>
            <p:ph type="body" orient="vert" idx="1"/>
          </p:nvPr>
        </p:nvSpPr>
        <p:spPr>
          <a:xfrm>
            <a:off x="449341" y="1179092"/>
            <a:ext cx="7981600" cy="5640989"/>
          </a:xfrm>
        </p:spPr>
        <p:txBody>
          <a:bodyPr vert="eaVert" t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2"/>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233484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2">
    <p:spTree>
      <p:nvGrpSpPr>
        <p:cNvPr id="1" name=""/>
        <p:cNvGrpSpPr/>
        <p:nvPr/>
      </p:nvGrpSpPr>
      <p:grpSpPr>
        <a:xfrm>
          <a:off x="0" y="0"/>
          <a:ext cx="0" cy="0"/>
          <a:chOff x="0" y="0"/>
          <a:chExt cx="0" cy="0"/>
        </a:xfrm>
      </p:grpSpPr>
      <p:sp>
        <p:nvSpPr>
          <p:cNvPr id="2" name="Title 1"/>
          <p:cNvSpPr>
            <a:spLocks noGrp="1"/>
          </p:cNvSpPr>
          <p:nvPr>
            <p:ph type="ctrTitle"/>
          </p:nvPr>
        </p:nvSpPr>
        <p:spPr>
          <a:xfrm>
            <a:off x="324853" y="2755232"/>
            <a:ext cx="9408694" cy="1222726"/>
          </a:xfrm>
        </p:spPr>
        <p:txBody>
          <a:bodyPr lIns="0" anchor="t">
            <a:normAutofit/>
          </a:bodyPr>
          <a:lstStyle>
            <a:lvl1pPr algn="l">
              <a:defRPr sz="5000" b="0" i="0">
                <a:solidFill>
                  <a:srgbClr val="043673"/>
                </a:solidFill>
                <a:latin typeface="Gill Sans MT" panose="020B0502020104020203" pitchFamily="34" charset="77"/>
              </a:defRPr>
            </a:lvl1pPr>
          </a:lstStyle>
          <a:p>
            <a:r>
              <a:rPr lang="en-US"/>
              <a:t>Click to edit Master title style</a:t>
            </a:r>
            <a:endParaRPr lang="en-US" dirty="0"/>
          </a:p>
        </p:txBody>
      </p:sp>
      <p:sp>
        <p:nvSpPr>
          <p:cNvPr id="3" name="Subtitle 2"/>
          <p:cNvSpPr>
            <a:spLocks noGrp="1"/>
          </p:cNvSpPr>
          <p:nvPr>
            <p:ph type="subTitle" idx="1"/>
          </p:nvPr>
        </p:nvSpPr>
        <p:spPr>
          <a:xfrm>
            <a:off x="324852" y="4012860"/>
            <a:ext cx="9408694" cy="826574"/>
          </a:xfrm>
        </p:spPr>
        <p:txBody>
          <a:bodyPr>
            <a:normAutofit/>
          </a:bodyPr>
          <a:lstStyle>
            <a:lvl1pPr marL="0" indent="0" algn="l">
              <a:buNone/>
              <a:defRPr sz="2400" b="0" i="0">
                <a:solidFill>
                  <a:schemeClr val="tx1"/>
                </a:solidFill>
                <a:latin typeface="Gill Sans MT" panose="020B0502020104020203" pitchFamily="34" charset="77"/>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4B8A1535-E296-5340-B697-93D76AB8AD96}"/>
              </a:ext>
            </a:extLst>
          </p:cNvPr>
          <p:cNvSpPr/>
          <p:nvPr userDrawn="1"/>
        </p:nvSpPr>
        <p:spPr>
          <a:xfrm>
            <a:off x="0" y="6500388"/>
            <a:ext cx="10058400" cy="1296999"/>
          </a:xfrm>
          <a:prstGeom prst="rect">
            <a:avLst/>
          </a:prstGeom>
          <a:solidFill>
            <a:srgbClr val="04367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485" dirty="0"/>
          </a:p>
        </p:txBody>
      </p:sp>
    </p:spTree>
    <p:extLst>
      <p:ext uri="{BB962C8B-B14F-4D97-AF65-F5344CB8AC3E}">
        <p14:creationId xmlns:p14="http://schemas.microsoft.com/office/powerpoint/2010/main" val="22768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884" y="1507303"/>
            <a:ext cx="9396663" cy="4874305"/>
          </a:xfrm>
        </p:spPr>
        <p:txBody>
          <a:bodyPr/>
          <a:lstStyle>
            <a:lvl1pPr>
              <a:buClr>
                <a:srgbClr val="043673"/>
              </a:buClr>
              <a:defRPr/>
            </a:lvl1pPr>
            <a:lvl2pPr>
              <a:buClr>
                <a:srgbClr val="043673"/>
              </a:buClr>
              <a:defRPr lang="en-US" dirty="0" smtClean="0"/>
            </a:lvl2pPr>
            <a:lvl3pPr>
              <a:buClr>
                <a:srgbClr val="043673"/>
              </a:buClr>
              <a:defRPr/>
            </a:lvl3pPr>
            <a:lvl4pPr>
              <a:buClr>
                <a:srgbClr val="043673"/>
              </a:buClr>
              <a:defRPr/>
            </a:lvl4pPr>
            <a:lvl5pPr>
              <a:buClr>
                <a:srgbClr val="04367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91F32255-DEEE-244B-9F39-EBF6577DE649}"/>
              </a:ext>
            </a:extLst>
          </p:cNvPr>
          <p:cNvSpPr>
            <a:spLocks noGrp="1"/>
          </p:cNvSpPr>
          <p:nvPr>
            <p:ph type="title"/>
          </p:nvPr>
        </p:nvSpPr>
        <p:spPr>
          <a:xfrm>
            <a:off x="336884" y="389272"/>
            <a:ext cx="7140362" cy="1080714"/>
          </a:xfrm>
          <a:prstGeom prst="rect">
            <a:avLst/>
          </a:prstGeom>
        </p:spPr>
        <p:txBody>
          <a:bodyPr vert="horz" lIns="0" tIns="45720" rIns="0" bIns="45720" rtlCol="0" anchor="t">
            <a:normAutofit/>
          </a:bodyPr>
          <a:lstStyle/>
          <a:p>
            <a:r>
              <a:rPr lang="en-US"/>
              <a:t>Click to edit Master title style</a:t>
            </a:r>
            <a:endParaRPr lang="en-US" dirty="0"/>
          </a:p>
        </p:txBody>
      </p:sp>
      <p:sp>
        <p:nvSpPr>
          <p:cNvPr id="5" name="Date Placeholder 3"/>
          <p:cNvSpPr>
            <a:spLocks noGrp="1"/>
          </p:cNvSpPr>
          <p:nvPr>
            <p:ph type="dt" sz="half" idx="2"/>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192755451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1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84" y="4042611"/>
            <a:ext cx="9396663" cy="935689"/>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336884" y="5008886"/>
            <a:ext cx="9396663" cy="1700212"/>
          </a:xfrm>
        </p:spPr>
        <p:txBody>
          <a:bodyPr>
            <a:normAutofit/>
          </a:bodyPr>
          <a:lstStyle>
            <a:lvl1pPr marL="0" indent="0">
              <a:buNone/>
              <a:defRPr sz="240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5" name="Date Placeholder 3"/>
          <p:cNvSpPr>
            <a:spLocks noGrp="1"/>
          </p:cNvSpPr>
          <p:nvPr>
            <p:ph type="dt" sz="half" idx="2"/>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46644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6884" y="1512920"/>
            <a:ext cx="4629451" cy="5084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7338" y="1512920"/>
            <a:ext cx="4576209" cy="5084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C595FAFB-4DD6-E14A-AB6E-52FBD2381703}"/>
              </a:ext>
            </a:extLst>
          </p:cNvPr>
          <p:cNvSpPr>
            <a:spLocks noGrp="1"/>
          </p:cNvSpPr>
          <p:nvPr>
            <p:ph type="title"/>
          </p:nvPr>
        </p:nvSpPr>
        <p:spPr>
          <a:xfrm>
            <a:off x="336884" y="389272"/>
            <a:ext cx="7140362" cy="1080714"/>
          </a:xfrm>
          <a:prstGeom prst="rect">
            <a:avLst/>
          </a:prstGeom>
        </p:spPr>
        <p:txBody>
          <a:bodyPr vert="horz" lIns="0" tIns="45720" rIns="0" bIns="45720" rtlCol="0" anchor="t">
            <a:normAutofit/>
          </a:bodyPr>
          <a:lstStyle/>
          <a:p>
            <a:r>
              <a:rPr lang="en-US"/>
              <a:t>Click to edit Master title style</a:t>
            </a:r>
            <a:endParaRPr lang="en-US" dirty="0"/>
          </a:p>
        </p:txBody>
      </p:sp>
      <p:sp>
        <p:nvSpPr>
          <p:cNvPr id="6" name="Date Placeholder 3"/>
          <p:cNvSpPr>
            <a:spLocks noGrp="1"/>
          </p:cNvSpPr>
          <p:nvPr>
            <p:ph type="dt" sz="half" idx="10"/>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156112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6884" y="1513607"/>
            <a:ext cx="4611116" cy="704005"/>
          </a:xfrm>
        </p:spPr>
        <p:txBody>
          <a:bodyPr anchor="b">
            <a:normAutofit/>
          </a:bodyPr>
          <a:lstStyle>
            <a:lvl1pPr marL="0" indent="0">
              <a:buNone/>
              <a:defRPr sz="260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324854" y="2378356"/>
            <a:ext cx="4611116" cy="4253936"/>
          </a:xfrm>
        </p:spPr>
        <p:txBody>
          <a:bodyPr/>
          <a:lstStyle>
            <a:lvl4pPr>
              <a:defRPr sz="1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5" y="1513609"/>
            <a:ext cx="4641481" cy="704004"/>
          </a:xfrm>
        </p:spPr>
        <p:txBody>
          <a:bodyPr anchor="b">
            <a:normAutofit/>
          </a:bodyPr>
          <a:lstStyle>
            <a:lvl1pPr marL="0" indent="0">
              <a:buNone/>
              <a:defRPr sz="260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378356"/>
            <a:ext cx="4641480" cy="4253935"/>
          </a:xfrm>
        </p:spPr>
        <p:txBody>
          <a:bodyPr/>
          <a:lstStyle>
            <a:lvl4pPr>
              <a:defRPr sz="1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a:extLst>
              <a:ext uri="{FF2B5EF4-FFF2-40B4-BE49-F238E27FC236}">
                <a16:creationId xmlns:a16="http://schemas.microsoft.com/office/drawing/2014/main" id="{BCDC107E-C743-4C48-BAD3-CC78ADD28508}"/>
              </a:ext>
            </a:extLst>
          </p:cNvPr>
          <p:cNvSpPr>
            <a:spLocks noGrp="1"/>
          </p:cNvSpPr>
          <p:nvPr>
            <p:ph type="title"/>
          </p:nvPr>
        </p:nvSpPr>
        <p:spPr>
          <a:xfrm>
            <a:off x="336884" y="389272"/>
            <a:ext cx="7140362" cy="1080714"/>
          </a:xfrm>
          <a:prstGeom prst="rect">
            <a:avLst/>
          </a:prstGeom>
        </p:spPr>
        <p:txBody>
          <a:bodyPr vert="horz" lIns="0" tIns="45720" rIns="0" bIns="45720" rtlCol="0" anchor="t">
            <a:normAutofit/>
          </a:bodyPr>
          <a:lstStyle/>
          <a:p>
            <a:r>
              <a:rPr lang="en-US"/>
              <a:t>Click to edit Master title style</a:t>
            </a:r>
            <a:endParaRPr lang="en-US" dirty="0"/>
          </a:p>
        </p:txBody>
      </p:sp>
      <p:sp>
        <p:nvSpPr>
          <p:cNvPr id="8" name="Date Placeholder 3"/>
          <p:cNvSpPr>
            <a:spLocks noGrp="1"/>
          </p:cNvSpPr>
          <p:nvPr>
            <p:ph type="dt" sz="half" idx="10"/>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411160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4ACE832-4F39-BB44-96E8-A1109281F858}"/>
              </a:ext>
            </a:extLst>
          </p:cNvPr>
          <p:cNvSpPr>
            <a:spLocks noGrp="1"/>
          </p:cNvSpPr>
          <p:nvPr>
            <p:ph type="title"/>
          </p:nvPr>
        </p:nvSpPr>
        <p:spPr>
          <a:xfrm>
            <a:off x="336884" y="389272"/>
            <a:ext cx="7140362" cy="1080714"/>
          </a:xfrm>
          <a:prstGeom prst="rect">
            <a:avLst/>
          </a:prstGeom>
        </p:spPr>
        <p:txBody>
          <a:bodyPr vert="horz" lIns="0" tIns="45720" rIns="0" bIns="45720" rtlCol="0" anchor="t">
            <a:normAutofit/>
          </a:bodyPr>
          <a:lstStyle/>
          <a:p>
            <a:r>
              <a:rPr lang="en-US"/>
              <a:t>Click to edit Master title style</a:t>
            </a:r>
            <a:endParaRPr lang="en-US" dirty="0"/>
          </a:p>
        </p:txBody>
      </p:sp>
      <p:sp>
        <p:nvSpPr>
          <p:cNvPr id="4" name="Date Placeholder 3"/>
          <p:cNvSpPr>
            <a:spLocks noGrp="1"/>
          </p:cNvSpPr>
          <p:nvPr>
            <p:ph type="dt" sz="half" idx="2"/>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18699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56375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8915" y="1094872"/>
            <a:ext cx="3597417" cy="890337"/>
          </a:xfrm>
        </p:spPr>
        <p:txBody>
          <a:bodyPr anchor="t">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4288161" y="1094872"/>
            <a:ext cx="5445386" cy="5258893"/>
          </a:xfrm>
        </p:spPr>
        <p:txBody>
          <a:bodyPr/>
          <a:lstStyle>
            <a:lvl1pPr>
              <a:defRPr sz="2400"/>
            </a:lvl1pPr>
            <a:lvl2pPr>
              <a:defRPr sz="2000"/>
            </a:lvl2pPr>
            <a:lvl3pPr>
              <a:defRPr sz="1600"/>
            </a:lvl3pPr>
            <a:lvl4pPr>
              <a:defRPr sz="1400"/>
            </a:lvl4pPr>
            <a:lvl5pPr>
              <a:defRPr sz="1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8914" y="2053097"/>
            <a:ext cx="3597417" cy="4254367"/>
          </a:xfrm>
        </p:spPr>
        <p:txBody>
          <a:bodyPr>
            <a:normAutofit/>
          </a:bodyPr>
          <a:lstStyle>
            <a:lvl1pPr marL="0" indent="0">
              <a:buNone/>
              <a:defRPr sz="240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6" name="Date Placeholder 3"/>
          <p:cNvSpPr>
            <a:spLocks noGrp="1"/>
          </p:cNvSpPr>
          <p:nvPr>
            <p:ph type="dt" sz="half" idx="10"/>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2863156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6885" y="1118932"/>
            <a:ext cx="3597417" cy="996696"/>
          </a:xfrm>
        </p:spPr>
        <p:txBody>
          <a:bodyPr anchor="t">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8934"/>
            <a:ext cx="5457417" cy="5282957"/>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336885" y="2157608"/>
            <a:ext cx="3597417" cy="4186407"/>
          </a:xfrm>
        </p:spPr>
        <p:txBody>
          <a:bodyPr>
            <a:normAutofit/>
          </a:bodyPr>
          <a:lstStyle>
            <a:lvl1pPr marL="0" indent="0">
              <a:buNone/>
              <a:defRPr sz="240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6" name="Date Placeholder 3"/>
          <p:cNvSpPr>
            <a:spLocks noGrp="1"/>
          </p:cNvSpPr>
          <p:nvPr>
            <p:ph type="dt" sz="half" idx="10"/>
          </p:nvPr>
        </p:nvSpPr>
        <p:spPr>
          <a:xfrm>
            <a:off x="259394"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r>
              <a:rPr lang="en-US" b="1" dirty="0">
                <a:solidFill>
                  <a:schemeClr val="accent4"/>
                </a:solidFill>
              </a:rPr>
              <a:t>| </a:t>
            </a:r>
            <a:fld id="{82EBF240-A6A4-4792-91CB-7EC418E73C5C}" type="slidenum">
              <a:rPr lang="en-US" smtClean="0"/>
              <a:pPr/>
              <a:t>‹#›</a:t>
            </a:fld>
            <a:endParaRPr lang="en-US" dirty="0"/>
          </a:p>
        </p:txBody>
      </p:sp>
    </p:spTree>
    <p:extLst>
      <p:ext uri="{BB962C8B-B14F-4D97-AF65-F5344CB8AC3E}">
        <p14:creationId xmlns:p14="http://schemas.microsoft.com/office/powerpoint/2010/main" val="397279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884" y="389272"/>
            <a:ext cx="7140362" cy="1080714"/>
          </a:xfrm>
          <a:prstGeom prst="rect">
            <a:avLst/>
          </a:prstGeom>
        </p:spPr>
        <p:txBody>
          <a:bodyPr vert="horz" lIns="0" tIns="0" rIns="0" bIns="0" rtlCol="0" anchor="t">
            <a:normAutofit/>
          </a:bodyPr>
          <a:lstStyle/>
          <a:p>
            <a:endParaRPr lang="en-US" dirty="0"/>
          </a:p>
        </p:txBody>
      </p:sp>
      <p:sp>
        <p:nvSpPr>
          <p:cNvPr id="3" name="Text Placeholder 2"/>
          <p:cNvSpPr>
            <a:spLocks noGrp="1"/>
          </p:cNvSpPr>
          <p:nvPr>
            <p:ph type="body" idx="1"/>
          </p:nvPr>
        </p:nvSpPr>
        <p:spPr>
          <a:xfrm>
            <a:off x="336884" y="1516281"/>
            <a:ext cx="9396663" cy="52433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27F71DC8-C339-4A4D-9024-435D07206821}"/>
              </a:ext>
            </a:extLst>
          </p:cNvPr>
          <p:cNvSpPr/>
          <p:nvPr userDrawn="1"/>
        </p:nvSpPr>
        <p:spPr>
          <a:xfrm>
            <a:off x="0" y="6969572"/>
            <a:ext cx="10058400" cy="1113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485" dirty="0">
              <a:highlight>
                <a:srgbClr val="FFFF00"/>
              </a:highlight>
            </a:endParaRPr>
          </a:p>
        </p:txBody>
      </p:sp>
      <p:pic>
        <p:nvPicPr>
          <p:cNvPr id="10" name="Picture 9" descr="Text&#10;&#10;Description automatically generated">
            <a:extLst>
              <a:ext uri="{FF2B5EF4-FFF2-40B4-BE49-F238E27FC236}">
                <a16:creationId xmlns:a16="http://schemas.microsoft.com/office/drawing/2014/main" id="{F4EDA8C0-D29B-1ACD-5942-19BB70AA30C7}"/>
              </a:ext>
            </a:extLst>
          </p:cNvPr>
          <p:cNvPicPr>
            <a:picLocks noChangeAspect="1"/>
          </p:cNvPicPr>
          <p:nvPr userDrawn="1"/>
        </p:nvPicPr>
        <p:blipFill>
          <a:blip r:embed="rId14"/>
          <a:stretch>
            <a:fillRect/>
          </a:stretch>
        </p:blipFill>
        <p:spPr>
          <a:xfrm>
            <a:off x="7745328" y="7174990"/>
            <a:ext cx="2007469" cy="444682"/>
          </a:xfrm>
          <a:prstGeom prst="rect">
            <a:avLst/>
          </a:prstGeom>
        </p:spPr>
      </p:pic>
      <p:sp>
        <p:nvSpPr>
          <p:cNvPr id="9" name="Date Placeholder 3">
            <a:extLst>
              <a:ext uri="{FF2B5EF4-FFF2-40B4-BE49-F238E27FC236}">
                <a16:creationId xmlns:a16="http://schemas.microsoft.com/office/drawing/2014/main" id="{A8043F1F-1A44-284C-B98C-28865FDDD3E6}"/>
              </a:ext>
            </a:extLst>
          </p:cNvPr>
          <p:cNvSpPr>
            <a:spLocks noGrp="1"/>
          </p:cNvSpPr>
          <p:nvPr>
            <p:ph type="dt" sz="half" idx="2"/>
          </p:nvPr>
        </p:nvSpPr>
        <p:spPr>
          <a:xfrm>
            <a:off x="247364" y="7217845"/>
            <a:ext cx="2497416" cy="413808"/>
          </a:xfrm>
          <a:prstGeom prst="rect">
            <a:avLst/>
          </a:prstGeom>
        </p:spPr>
        <p:txBody>
          <a:bodyPr/>
          <a:lstStyle>
            <a:lvl1pPr>
              <a:defRPr sz="1400">
                <a:solidFill>
                  <a:schemeClr val="tx1"/>
                </a:solidFill>
              </a:defRPr>
            </a:lvl1pPr>
          </a:lstStyle>
          <a:p>
            <a:fld id="{82EBF240-A6A4-4792-91CB-7EC418E73C5C}" type="slidenum">
              <a:rPr lang="en-US" smtClean="0"/>
              <a:pPr/>
              <a:t>‹#›</a:t>
            </a:fld>
            <a:endParaRPr lang="en-US" dirty="0"/>
          </a:p>
        </p:txBody>
      </p:sp>
      <p:sp>
        <p:nvSpPr>
          <p:cNvPr id="8" name="TextBox 8">
            <a:extLst>
              <a:ext uri="{FF2B5EF4-FFF2-40B4-BE49-F238E27FC236}">
                <a16:creationId xmlns:a16="http://schemas.microsoft.com/office/drawing/2014/main" id="{FF97A51B-5ACA-47D8-B788-6BCC62B62674}"/>
              </a:ext>
            </a:extLst>
          </p:cNvPr>
          <p:cNvSpPr txBox="1"/>
          <p:nvPr userDrawn="1"/>
        </p:nvSpPr>
        <p:spPr>
          <a:xfrm>
            <a:off x="2744780" y="7243442"/>
            <a:ext cx="2568246"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400" dirty="0">
                <a:effectLst/>
                <a:latin typeface="+mj-lt"/>
                <a:ea typeface="Calibri" panose="020F0502020204030204" pitchFamily="34" charset="0"/>
                <a:cs typeface="Arial" panose="020B0604020202020204" pitchFamily="34" charset="0"/>
              </a:rPr>
              <a:t>Confidential – Internal Use Only</a:t>
            </a:r>
            <a:endParaRPr lang="en-US" dirty="0"/>
          </a:p>
        </p:txBody>
      </p:sp>
    </p:spTree>
    <p:extLst>
      <p:ext uri="{BB962C8B-B14F-4D97-AF65-F5344CB8AC3E}">
        <p14:creationId xmlns:p14="http://schemas.microsoft.com/office/powerpoint/2010/main" val="60810820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61" r:id="rId12"/>
  </p:sldLayoutIdLst>
  <p:hf hdr="0" ftr="0"/>
  <p:txStyles>
    <p:titleStyle>
      <a:lvl1pPr algn="l" defTabSz="1005840" rtl="0" eaLnBrk="1" latinLnBrk="0" hangingPunct="1">
        <a:lnSpc>
          <a:spcPct val="90000"/>
        </a:lnSpc>
        <a:spcBef>
          <a:spcPct val="0"/>
        </a:spcBef>
        <a:buNone/>
        <a:defRPr sz="3600" b="1" i="0" kern="1200">
          <a:solidFill>
            <a:srgbClr val="043673"/>
          </a:solidFill>
          <a:latin typeface="Gill Sans MT" panose="020B0502020104020203" pitchFamily="34" charset="77"/>
          <a:ea typeface="+mj-ea"/>
          <a:cs typeface="+mj-cs"/>
        </a:defRPr>
      </a:lvl1pPr>
    </p:titleStyle>
    <p:bodyStyle>
      <a:lvl1pPr marL="251460" indent="-251460" algn="l" defTabSz="1005840" rtl="0" eaLnBrk="1" latinLnBrk="0" hangingPunct="1">
        <a:lnSpc>
          <a:spcPct val="90000"/>
        </a:lnSpc>
        <a:spcBef>
          <a:spcPts val="1100"/>
        </a:spcBef>
        <a:buClr>
          <a:srgbClr val="043673"/>
        </a:buClr>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754380" indent="-251460" algn="l" defTabSz="1005840" rtl="0" eaLnBrk="1" latinLnBrk="0" hangingPunct="1">
        <a:lnSpc>
          <a:spcPct val="90000"/>
        </a:lnSpc>
        <a:spcBef>
          <a:spcPts val="550"/>
        </a:spcBef>
        <a:buClr>
          <a:srgbClr val="043673"/>
        </a:buClr>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2pPr>
      <a:lvl3pPr marL="1257300" indent="-251460" algn="l" defTabSz="1005840" rtl="0" eaLnBrk="1" latinLnBrk="0" hangingPunct="1">
        <a:lnSpc>
          <a:spcPct val="90000"/>
        </a:lnSpc>
        <a:spcBef>
          <a:spcPts val="550"/>
        </a:spcBef>
        <a:buClr>
          <a:srgbClr val="043673"/>
        </a:buClr>
        <a:buFont typeface="Arial" panose="020B0604020202020204" pitchFamily="34" charset="0"/>
        <a:buChar char="•"/>
        <a:defRPr sz="1600" b="0" i="0" kern="1200">
          <a:solidFill>
            <a:schemeClr val="tx1"/>
          </a:solidFill>
          <a:latin typeface="Gill Sans MT" panose="020B0502020104020203" pitchFamily="34" charset="77"/>
          <a:ea typeface="+mn-ea"/>
          <a:cs typeface="+mn-cs"/>
        </a:defRPr>
      </a:lvl3pPr>
      <a:lvl4pPr marL="1760220" indent="-251460" algn="l" defTabSz="1005840" rtl="0" eaLnBrk="1" latinLnBrk="0" hangingPunct="1">
        <a:lnSpc>
          <a:spcPct val="90000"/>
        </a:lnSpc>
        <a:spcBef>
          <a:spcPts val="550"/>
        </a:spcBef>
        <a:buClr>
          <a:srgbClr val="043673"/>
        </a:buClr>
        <a:buFont typeface="Arial" panose="020B0604020202020204" pitchFamily="34" charset="0"/>
        <a:buChar char="•"/>
        <a:defRPr sz="1400" b="0" i="0" kern="1200">
          <a:solidFill>
            <a:schemeClr val="tx1"/>
          </a:solidFill>
          <a:latin typeface="Gill Sans MT" panose="020B0502020104020203" pitchFamily="34" charset="77"/>
          <a:ea typeface="+mn-ea"/>
          <a:cs typeface="+mn-cs"/>
        </a:defRPr>
      </a:lvl4pPr>
      <a:lvl5pPr marL="2263140" indent="-251460" algn="l" defTabSz="1005840" rtl="0" eaLnBrk="1" latinLnBrk="0" hangingPunct="1">
        <a:lnSpc>
          <a:spcPct val="90000"/>
        </a:lnSpc>
        <a:spcBef>
          <a:spcPts val="550"/>
        </a:spcBef>
        <a:buClr>
          <a:srgbClr val="043673"/>
        </a:buClr>
        <a:buFont typeface="Arial" panose="020B0604020202020204" pitchFamily="34" charset="0"/>
        <a:buChar char="•"/>
        <a:defRPr sz="1200" b="0" i="0" kern="1200">
          <a:solidFill>
            <a:schemeClr val="tx1"/>
          </a:solidFill>
          <a:latin typeface="Gill Sans MT" panose="020B0502020104020203" pitchFamily="34" charset="77"/>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2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ehpcustomerservice@jhhc.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ehp.org/find-a-provider/find-a-pharmac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4853" y="4767210"/>
            <a:ext cx="9408693" cy="1064150"/>
          </a:xfrm>
        </p:spPr>
        <p:txBody>
          <a:bodyPr>
            <a:normAutofit fontScale="70000" lnSpcReduction="20000"/>
          </a:bodyPr>
          <a:lstStyle/>
          <a:p>
            <a:pPr>
              <a:lnSpc>
                <a:spcPct val="120000"/>
              </a:lnSpc>
            </a:pPr>
            <a:r>
              <a:rPr lang="en-US" altLang="en-US" b="1" dirty="0">
                <a:solidFill>
                  <a:srgbClr val="5C646F"/>
                </a:solidFill>
                <a:latin typeface="+mj-lt"/>
              </a:rPr>
              <a:t>Available to: </a:t>
            </a:r>
            <a:r>
              <a:rPr lang="en-US" altLang="en-US" dirty="0">
                <a:solidFill>
                  <a:srgbClr val="5C646F"/>
                </a:solidFill>
                <a:latin typeface="+mj-lt"/>
              </a:rPr>
              <a:t>Johns Hopkins Hospital, Johns Hopkins Health System Corporation, Johns Hopkins Medical Associates, Johns Hopkins Home and Community Based Services, Johns Hopkins Bayview Medical Center, Howard County Medical Center, Sibley Memorial Hospital, Suburban Hospital and Johns Hopkins All Children’s Hospital</a:t>
            </a:r>
          </a:p>
        </p:txBody>
      </p:sp>
      <p:sp>
        <p:nvSpPr>
          <p:cNvPr id="3" name="Title 2"/>
          <p:cNvSpPr>
            <a:spLocks noGrp="1"/>
          </p:cNvSpPr>
          <p:nvPr>
            <p:ph type="title"/>
          </p:nvPr>
        </p:nvSpPr>
        <p:spPr>
          <a:xfrm>
            <a:off x="324853" y="2109099"/>
            <a:ext cx="8295272" cy="1080714"/>
          </a:xfrm>
        </p:spPr>
        <p:txBody>
          <a:bodyPr>
            <a:normAutofit fontScale="90000"/>
          </a:bodyPr>
          <a:lstStyle/>
          <a:p>
            <a:r>
              <a:rPr lang="en-US" dirty="0"/>
              <a:t>Overview of EHP Plan Options</a:t>
            </a:r>
          </a:p>
        </p:txBody>
      </p:sp>
      <p:sp>
        <p:nvSpPr>
          <p:cNvPr id="4" name="Date Placeholder 3"/>
          <p:cNvSpPr>
            <a:spLocks noGrp="1"/>
          </p:cNvSpPr>
          <p:nvPr>
            <p:ph type="dt" sz="half" idx="10"/>
          </p:nvPr>
        </p:nvSpPr>
        <p:spPr/>
        <p:txBody>
          <a:bodyPr/>
          <a:lstStyle/>
          <a:p>
            <a:fld id="{FBEE9B9C-86C9-4A1D-9FC7-946F055F473C}" type="datetime4">
              <a:rPr lang="en-US" smtClean="0"/>
              <a:pPr/>
              <a:t>September 27, 2024</a:t>
            </a:fld>
            <a:endParaRPr lang="en-US" dirty="0"/>
          </a:p>
        </p:txBody>
      </p:sp>
      <p:sp>
        <p:nvSpPr>
          <p:cNvPr id="5" name="Subtitle 1"/>
          <p:cNvSpPr txBox="1">
            <a:spLocks/>
          </p:cNvSpPr>
          <p:nvPr/>
        </p:nvSpPr>
        <p:spPr>
          <a:xfrm>
            <a:off x="324852" y="2993524"/>
            <a:ext cx="9408693" cy="982091"/>
          </a:xfrm>
          <a:prstGeom prst="rect">
            <a:avLst/>
          </a:prstGeom>
        </p:spPr>
        <p:txBody>
          <a:bodyPr vert="horz" lIns="0" tIns="0" rIns="0" bIns="0" rtlCol="0">
            <a:normAutofit/>
          </a:bodyPr>
          <a:lstStyle>
            <a:lvl1pPr marL="0" indent="0" algn="l" defTabSz="1005840" rtl="0" eaLnBrk="1" latinLnBrk="0" hangingPunct="1">
              <a:lnSpc>
                <a:spcPct val="90000"/>
              </a:lnSpc>
              <a:spcBef>
                <a:spcPts val="1100"/>
              </a:spcBef>
              <a:buClr>
                <a:srgbClr val="043673"/>
              </a:buClr>
              <a:buFont typeface="Arial" panose="020B0604020202020204" pitchFamily="34" charset="0"/>
              <a:buNone/>
              <a:defRPr sz="2400" b="0" i="0" kern="1200">
                <a:solidFill>
                  <a:schemeClr val="tx1"/>
                </a:solidFill>
                <a:latin typeface="Gill Sans MT" panose="020B0502020104020203" pitchFamily="34" charset="77"/>
                <a:ea typeface="+mn-ea"/>
                <a:cs typeface="+mn-cs"/>
              </a:defRPr>
            </a:lvl1pPr>
            <a:lvl2pPr marL="377190" indent="0" algn="ctr" defTabSz="1005840" rtl="0" eaLnBrk="1" latinLnBrk="0" hangingPunct="1">
              <a:lnSpc>
                <a:spcPct val="90000"/>
              </a:lnSpc>
              <a:spcBef>
                <a:spcPts val="550"/>
              </a:spcBef>
              <a:buClr>
                <a:srgbClr val="043673"/>
              </a:buClr>
              <a:buFont typeface="Arial" panose="020B0604020202020204" pitchFamily="34" charset="0"/>
              <a:buNone/>
              <a:defRPr sz="1650" b="0" i="0" kern="1200">
                <a:solidFill>
                  <a:schemeClr val="tx1"/>
                </a:solidFill>
                <a:latin typeface="Gill Sans MT" panose="020B0502020104020203" pitchFamily="34" charset="77"/>
                <a:ea typeface="+mn-ea"/>
                <a:cs typeface="+mn-cs"/>
              </a:defRPr>
            </a:lvl2pPr>
            <a:lvl3pPr marL="754380" indent="0" algn="ctr" defTabSz="1005840" rtl="0" eaLnBrk="1" latinLnBrk="0" hangingPunct="1">
              <a:lnSpc>
                <a:spcPct val="90000"/>
              </a:lnSpc>
              <a:spcBef>
                <a:spcPts val="550"/>
              </a:spcBef>
              <a:buClr>
                <a:srgbClr val="043673"/>
              </a:buClr>
              <a:buFont typeface="Arial" panose="020B0604020202020204" pitchFamily="34" charset="0"/>
              <a:buNone/>
              <a:defRPr sz="1485" b="0" i="0" kern="1200">
                <a:solidFill>
                  <a:schemeClr val="tx1"/>
                </a:solidFill>
                <a:latin typeface="Gill Sans MT" panose="020B0502020104020203" pitchFamily="34" charset="77"/>
                <a:ea typeface="+mn-ea"/>
                <a:cs typeface="+mn-cs"/>
              </a:defRPr>
            </a:lvl3pPr>
            <a:lvl4pPr marL="1131570" indent="0" algn="ctr" defTabSz="1005840" rtl="0" eaLnBrk="1" latinLnBrk="0" hangingPunct="1">
              <a:lnSpc>
                <a:spcPct val="90000"/>
              </a:lnSpc>
              <a:spcBef>
                <a:spcPts val="550"/>
              </a:spcBef>
              <a:buClr>
                <a:srgbClr val="043673"/>
              </a:buClr>
              <a:buFont typeface="Arial" panose="020B0604020202020204" pitchFamily="34" charset="0"/>
              <a:buNone/>
              <a:defRPr sz="1320" b="0" i="0" kern="1200">
                <a:solidFill>
                  <a:schemeClr val="tx1"/>
                </a:solidFill>
                <a:latin typeface="Gill Sans MT" panose="020B0502020104020203" pitchFamily="34" charset="77"/>
                <a:ea typeface="+mn-ea"/>
                <a:cs typeface="+mn-cs"/>
              </a:defRPr>
            </a:lvl4pPr>
            <a:lvl5pPr marL="1508760" indent="0" algn="ctr" defTabSz="1005840" rtl="0" eaLnBrk="1" latinLnBrk="0" hangingPunct="1">
              <a:lnSpc>
                <a:spcPct val="90000"/>
              </a:lnSpc>
              <a:spcBef>
                <a:spcPts val="550"/>
              </a:spcBef>
              <a:buClr>
                <a:srgbClr val="043673"/>
              </a:buClr>
              <a:buFont typeface="Arial" panose="020B0604020202020204" pitchFamily="34" charset="0"/>
              <a:buNone/>
              <a:defRPr sz="1320" b="0" i="0" kern="1200">
                <a:solidFill>
                  <a:schemeClr val="tx1"/>
                </a:solidFill>
                <a:latin typeface="Gill Sans MT" panose="020B0502020104020203" pitchFamily="34" charset="77"/>
                <a:ea typeface="+mn-ea"/>
                <a:cs typeface="+mn-cs"/>
              </a:defRPr>
            </a:lvl5pPr>
            <a:lvl6pPr marL="188595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6pPr>
            <a:lvl7pPr marL="226314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7pPr>
            <a:lvl8pPr marL="264033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8pPr>
            <a:lvl9pPr marL="3017520" indent="0" algn="ctr"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9pPr>
          </a:lstStyle>
          <a:p>
            <a:pPr>
              <a:lnSpc>
                <a:spcPct val="120000"/>
              </a:lnSpc>
            </a:pPr>
            <a:r>
              <a:rPr lang="en-US" altLang="en-US" dirty="0">
                <a:latin typeface="+mj-lt"/>
              </a:rPr>
              <a:t>Coverage for 2025</a:t>
            </a:r>
          </a:p>
        </p:txBody>
      </p:sp>
    </p:spTree>
    <p:extLst>
      <p:ext uri="{BB962C8B-B14F-4D97-AF65-F5344CB8AC3E}">
        <p14:creationId xmlns:p14="http://schemas.microsoft.com/office/powerpoint/2010/main" val="193136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Member Tools and Resources</a:t>
            </a:r>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10</a:t>
            </a:fld>
            <a:endParaRPr lang="en-US" dirty="0"/>
          </a:p>
        </p:txBody>
      </p:sp>
      <p:sp>
        <p:nvSpPr>
          <p:cNvPr id="6" name="TextBox 5"/>
          <p:cNvSpPr txBox="1"/>
          <p:nvPr/>
        </p:nvSpPr>
        <p:spPr>
          <a:xfrm>
            <a:off x="304800" y="1489075"/>
            <a:ext cx="8001000" cy="4606197"/>
          </a:xfrm>
          <a:prstGeom prst="rect">
            <a:avLst/>
          </a:prstGeom>
          <a:noFill/>
        </p:spPr>
        <p:txBody>
          <a:bodyPr>
            <a:spAutoFit/>
          </a:bodyPr>
          <a:lstStyle>
            <a:lvl1pPr marL="285750" indent="-28575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52146" indent="-252146" defTabSz="1005840" eaLnBrk="1" hangingPunct="1">
              <a:spcAft>
                <a:spcPts val="529"/>
              </a:spcAft>
              <a:buClr>
                <a:srgbClr val="009CA6"/>
              </a:buClr>
              <a:buFont typeface="Wingdings" panose="05000000000000000000" pitchFamily="2" charset="2"/>
              <a:buChar char="§"/>
              <a:defRPr/>
            </a:pPr>
            <a:endParaRPr lang="en-US" altLang="en-US" sz="1632" b="1" dirty="0">
              <a:latin typeface="+mj-lt"/>
            </a:endParaRP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a:latin typeface="+mj-lt"/>
              </a:rPr>
              <a:t>Benefits Explorer: </a:t>
            </a:r>
            <a:r>
              <a:rPr lang="en-US" altLang="en-US" sz="1500" dirty="0">
                <a:latin typeface="+mj-lt"/>
              </a:rPr>
              <a:t>ehp.org/benefits</a:t>
            </a:r>
            <a:r>
              <a:rPr lang="en-US" altLang="en-US" sz="1632" b="1" dirty="0">
                <a:latin typeface="+mj-lt"/>
              </a:rPr>
              <a:t>  </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a:latin typeface="+mj-lt"/>
              </a:rPr>
              <a:t>Provider Search: </a:t>
            </a:r>
            <a:r>
              <a:rPr lang="en-US" altLang="en-US" sz="1500" dirty="0">
                <a:latin typeface="+mj-lt"/>
              </a:rPr>
              <a:t>ehp.org/find-a-provider</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a:latin typeface="+mj-lt"/>
              </a:rPr>
              <a:t>Hopkins Specialty Appointment Line: </a:t>
            </a:r>
            <a:r>
              <a:rPr lang="en-US" altLang="en-US" sz="1500" dirty="0">
                <a:latin typeface="+mj-lt"/>
              </a:rPr>
              <a:t>866-206-7210</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err="1">
                <a:latin typeface="+mj-lt"/>
              </a:rPr>
              <a:t>HealthLINK</a:t>
            </a:r>
            <a:r>
              <a:rPr lang="en-US" altLang="en-US" sz="1800" b="1" dirty="0">
                <a:latin typeface="+mj-lt"/>
              </a:rPr>
              <a:t> portal:</a:t>
            </a:r>
            <a:r>
              <a:rPr lang="en-US" altLang="en-US" sz="1500" dirty="0">
                <a:latin typeface="+mj-lt"/>
              </a:rPr>
              <a:t> </a:t>
            </a:r>
            <a:r>
              <a:rPr lang="en-US" sz="1500" dirty="0">
                <a:latin typeface="+mj-lt"/>
              </a:rPr>
              <a:t>ehp.healthtrioconnect.com</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a:latin typeface="+mj-lt"/>
              </a:rPr>
              <a:t>Fillable, online form to easily submit claims</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a:latin typeface="+mj-lt"/>
              </a:rPr>
              <a:t>Johns Hopkins Virtual </a:t>
            </a:r>
            <a:r>
              <a:rPr lang="en-US" altLang="en-US" sz="1800" b="1" dirty="0" err="1">
                <a:latin typeface="+mj-lt"/>
              </a:rPr>
              <a:t>OnDemand</a:t>
            </a:r>
            <a:r>
              <a:rPr lang="en-US" altLang="en-US" sz="1800" b="1" dirty="0">
                <a:latin typeface="+mj-lt"/>
              </a:rPr>
              <a:t> Care:  </a:t>
            </a:r>
            <a:r>
              <a:rPr lang="en-US" altLang="en-US" sz="1500" dirty="0">
                <a:latin typeface="+mj-lt"/>
              </a:rPr>
              <a:t>hopkinsmedicine.org/</a:t>
            </a:r>
            <a:r>
              <a:rPr lang="en-US" altLang="en-US" sz="1500" dirty="0" err="1">
                <a:latin typeface="+mj-lt"/>
              </a:rPr>
              <a:t>ondemand</a:t>
            </a:r>
            <a:endParaRPr lang="en-US" altLang="en-US" sz="1500" dirty="0">
              <a:latin typeface="+mj-lt"/>
            </a:endParaRP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err="1">
                <a:latin typeface="+mj-lt"/>
              </a:rPr>
              <a:t>DinnerTime</a:t>
            </a:r>
            <a:r>
              <a:rPr lang="en-US" altLang="en-US" sz="1800" b="1" dirty="0">
                <a:latin typeface="+mj-lt"/>
              </a:rPr>
              <a:t>: </a:t>
            </a:r>
            <a:r>
              <a:rPr lang="en-US" altLang="en-US" sz="1800" dirty="0">
                <a:latin typeface="+mj-lt"/>
              </a:rPr>
              <a:t>simple and affordable meal planning</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err="1">
                <a:latin typeface="+mj-lt"/>
              </a:rPr>
              <a:t>BurnAlong</a:t>
            </a:r>
            <a:r>
              <a:rPr lang="en-US" altLang="en-US" sz="1800" b="1" dirty="0">
                <a:latin typeface="+mj-lt"/>
              </a:rPr>
              <a:t>: </a:t>
            </a:r>
            <a:r>
              <a:rPr lang="en-US" altLang="en-US" sz="1800" dirty="0">
                <a:latin typeface="+mj-lt"/>
              </a:rPr>
              <a:t>fitness and wellness program</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a:latin typeface="+mj-lt"/>
              </a:rPr>
              <a:t>Customer Service: </a:t>
            </a:r>
            <a:r>
              <a:rPr lang="en-US" altLang="en-US" sz="1500" dirty="0">
                <a:latin typeface="+mj-lt"/>
              </a:rPr>
              <a:t>800-261-2393 or </a:t>
            </a:r>
            <a:r>
              <a:rPr lang="en-US" sz="1500" dirty="0">
                <a:latin typeface="+mj-lt"/>
                <a:hlinkClick r:id="rId2"/>
              </a:rPr>
              <a:t>ehpcustomerservice@jhhp.org</a:t>
            </a:r>
            <a:endParaRPr lang="en-US" altLang="en-US" sz="1500" dirty="0">
              <a:latin typeface="+mj-lt"/>
            </a:endParaRP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a:latin typeface="+mj-lt"/>
              </a:rPr>
              <a:t>Member Handbook and Newsletter</a:t>
            </a:r>
          </a:p>
          <a:p>
            <a:pPr marL="252146" indent="-252146" defTabSz="1005840" eaLnBrk="1" hangingPunct="1">
              <a:spcAft>
                <a:spcPts val="529"/>
              </a:spcAft>
              <a:buClr>
                <a:srgbClr val="043673"/>
              </a:buClr>
              <a:buFont typeface="Wingdings" panose="05000000000000000000" pitchFamily="2" charset="2"/>
              <a:buChar char="§"/>
              <a:defRPr/>
            </a:pPr>
            <a:r>
              <a:rPr lang="en-US" altLang="en-US" sz="1800" b="1" dirty="0">
                <a:latin typeface="+mj-lt"/>
              </a:rPr>
              <a:t>Website/Facebook</a:t>
            </a:r>
          </a:p>
          <a:p>
            <a:pPr>
              <a:buFont typeface="Wingdings" panose="05000000000000000000" pitchFamily="2" charset="2"/>
              <a:buChar char="§"/>
              <a:defRPr/>
            </a:pPr>
            <a:endParaRPr lang="en-US" altLang="en-US" sz="1400" dirty="0">
              <a:latin typeface="+mj-lt"/>
            </a:endParaRPr>
          </a:p>
          <a:p>
            <a:pPr>
              <a:buFont typeface="Arial" pitchFamily="34" charset="0"/>
              <a:buChar char="•"/>
              <a:defRPr/>
            </a:pPr>
            <a:endParaRPr lang="en-US" altLang="en-US" sz="1500"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875" y="4194175"/>
            <a:ext cx="1603375" cy="20819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489075"/>
            <a:ext cx="3524250" cy="1844688"/>
          </a:xfrm>
          <a:prstGeom prst="rect">
            <a:avLst/>
          </a:prstGeom>
        </p:spPr>
      </p:pic>
    </p:spTree>
    <p:extLst>
      <p:ext uri="{BB962C8B-B14F-4D97-AF65-F5344CB8AC3E}">
        <p14:creationId xmlns:p14="http://schemas.microsoft.com/office/powerpoint/2010/main" val="148044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Benefits Overview</a:t>
            </a:r>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11</a:t>
            </a:fld>
            <a:endParaRPr lang="en-US" dirty="0"/>
          </a:p>
        </p:txBody>
      </p:sp>
      <p:sp>
        <p:nvSpPr>
          <p:cNvPr id="6" name="TextBox 5"/>
          <p:cNvSpPr txBox="1"/>
          <p:nvPr/>
        </p:nvSpPr>
        <p:spPr>
          <a:xfrm>
            <a:off x="304800" y="1469986"/>
            <a:ext cx="9047922" cy="4575740"/>
          </a:xfrm>
          <a:prstGeom prst="rect">
            <a:avLst/>
          </a:prstGeom>
          <a:noFill/>
        </p:spPr>
        <p:txBody>
          <a:bodyPr wrap="square">
            <a:spAutoFit/>
          </a:bodyPr>
          <a:lstStyle>
            <a:lvl1pPr marL="285750" indent="-28575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indent="0">
              <a:lnSpc>
                <a:spcPct val="100000"/>
              </a:lnSpc>
              <a:spcBef>
                <a:spcPct val="0"/>
              </a:spcBef>
              <a:spcAft>
                <a:spcPts val="529"/>
              </a:spcAft>
              <a:defRPr/>
            </a:pPr>
            <a:r>
              <a:rPr lang="en-US" altLang="en-US" sz="1800" dirty="0">
                <a:latin typeface="Gill Sans MT" panose="020B0502020104020203" pitchFamily="34" charset="0"/>
              </a:rPr>
              <a:t>You may choose from three different medical plans with EHP: </a:t>
            </a:r>
          </a:p>
          <a:p>
            <a:pPr>
              <a:lnSpc>
                <a:spcPct val="100000"/>
              </a:lnSpc>
              <a:spcBef>
                <a:spcPct val="0"/>
              </a:spcBef>
              <a:spcAft>
                <a:spcPts val="529"/>
              </a:spcAft>
              <a:defRPr/>
            </a:pPr>
            <a:endParaRPr lang="en-US" altLang="en-US" sz="1800" b="1" dirty="0">
              <a:latin typeface="Gill Sans MT" panose="020B0502020104020203" pitchFamily="34" charset="0"/>
            </a:endParaRPr>
          </a:p>
          <a:p>
            <a:pPr marL="631825" lvl="1" indent="-236538">
              <a:spcBef>
                <a:spcPct val="0"/>
              </a:spcBef>
              <a:spcAft>
                <a:spcPts val="529"/>
              </a:spcAft>
              <a:buFont typeface="Wingdings" panose="05000000000000000000" pitchFamily="2" charset="2"/>
              <a:buChar char="§"/>
              <a:defRPr/>
            </a:pPr>
            <a:r>
              <a:rPr lang="en-US" altLang="en-US" sz="1500" b="1" dirty="0">
                <a:latin typeface="Gill Sans MT" panose="020B0502020104020203" pitchFamily="34" charset="0"/>
              </a:rPr>
              <a:t>EHP PREFERRED PROVIDER ORGANIZATION (PPO) Plan</a:t>
            </a:r>
            <a:r>
              <a:rPr lang="en-US" altLang="en-US" sz="1500" dirty="0">
                <a:latin typeface="Gill Sans MT" panose="020B0502020104020203" pitchFamily="34" charset="0"/>
              </a:rPr>
              <a:t>:  Allows you to access care through in-network </a:t>
            </a:r>
            <a:r>
              <a:rPr lang="en-US" altLang="en-US" sz="1500" b="1" dirty="0">
                <a:latin typeface="Gill Sans MT" panose="020B0502020104020203" pitchFamily="34" charset="0"/>
              </a:rPr>
              <a:t>AND</a:t>
            </a:r>
            <a:r>
              <a:rPr lang="en-US" altLang="en-US" sz="1500" dirty="0">
                <a:latin typeface="Gill Sans MT" panose="020B0502020104020203" pitchFamily="34" charset="0"/>
              </a:rPr>
              <a:t> out-of-network providers.  Your bi-weekly premiums are higher in the EHP PPO plan, while out-of-pocket costs when you seek care may be lower. </a:t>
            </a:r>
          </a:p>
          <a:p>
            <a:pPr lvl="1">
              <a:lnSpc>
                <a:spcPct val="150000"/>
              </a:lnSpc>
              <a:buFont typeface="Wingdings" panose="05000000000000000000" pitchFamily="2" charset="2"/>
              <a:buChar char="§"/>
              <a:defRPr/>
            </a:pPr>
            <a:endParaRPr lang="en-US" altLang="en-US" sz="1456" dirty="0">
              <a:latin typeface="Gill Sans MT" panose="020B0502020104020203" pitchFamily="34" charset="0"/>
            </a:endParaRPr>
          </a:p>
          <a:p>
            <a:pPr marL="631825" lvl="1" indent="-236538">
              <a:spcBef>
                <a:spcPct val="0"/>
              </a:spcBef>
              <a:spcAft>
                <a:spcPts val="529"/>
              </a:spcAft>
              <a:buFont typeface="Wingdings" panose="05000000000000000000" pitchFamily="2" charset="2"/>
              <a:buChar char="§"/>
              <a:defRPr/>
            </a:pPr>
            <a:r>
              <a:rPr lang="en-US" altLang="en-US" sz="1500" b="1" dirty="0">
                <a:latin typeface="Gill Sans MT" panose="020B0502020104020203" pitchFamily="34" charset="0"/>
              </a:rPr>
              <a:t>EHP EXCLUSIVE PROVIDER ORGANIZATION (EPO) Plan</a:t>
            </a:r>
            <a:r>
              <a:rPr lang="en-US" altLang="en-US" sz="1500" dirty="0">
                <a:latin typeface="Gill Sans MT" panose="020B0502020104020203" pitchFamily="34" charset="0"/>
              </a:rPr>
              <a:t>:  Allows you to access care through </a:t>
            </a:r>
            <a:r>
              <a:rPr lang="en-US" altLang="en-US" sz="1500" b="1" dirty="0">
                <a:latin typeface="Gill Sans MT" panose="020B0502020104020203" pitchFamily="34" charset="0"/>
              </a:rPr>
              <a:t>in-network providers only</a:t>
            </a:r>
            <a:r>
              <a:rPr lang="en-US" altLang="en-US" sz="1500" dirty="0">
                <a:latin typeface="Gill Sans MT" panose="020B0502020104020203" pitchFamily="34" charset="0"/>
              </a:rPr>
              <a:t>. The EHP EPO plan is designed to help lower your monthly health care costs while providing a wide choice of providers. If you only use in-network providers, the EHP EPO plan may be a cost-effective option for you. </a:t>
            </a:r>
          </a:p>
          <a:p>
            <a:pPr lvl="1">
              <a:lnSpc>
                <a:spcPct val="150000"/>
              </a:lnSpc>
              <a:defRPr/>
            </a:pPr>
            <a:endParaRPr lang="en-US" altLang="en-US" sz="1456" dirty="0">
              <a:latin typeface="Gill Sans MT" panose="020B0502020104020203" pitchFamily="34" charset="0"/>
            </a:endParaRPr>
          </a:p>
          <a:p>
            <a:pPr marL="631825" lvl="1" indent="-236538">
              <a:spcBef>
                <a:spcPct val="0"/>
              </a:spcBef>
              <a:spcAft>
                <a:spcPts val="529"/>
              </a:spcAft>
              <a:buFont typeface="Wingdings" panose="05000000000000000000" pitchFamily="2" charset="2"/>
              <a:buChar char="§"/>
              <a:defRPr/>
            </a:pPr>
            <a:r>
              <a:rPr lang="en-US" altLang="en-US" sz="1500" b="1" dirty="0">
                <a:latin typeface="Gill Sans MT" panose="020B0502020104020203" pitchFamily="34" charset="0"/>
              </a:rPr>
              <a:t>EHP DIRECT PRIMARY CARE (DPC) Plan</a:t>
            </a:r>
            <a:r>
              <a:rPr lang="en-US" altLang="en-US" sz="1500" dirty="0">
                <a:latin typeface="Gill Sans MT" panose="020B0502020104020203" pitchFamily="34" charset="0"/>
              </a:rPr>
              <a:t>:  The stand-alone DPC plan allows you to access care through in-network </a:t>
            </a:r>
            <a:r>
              <a:rPr lang="en-US" altLang="en-US" sz="1500" b="1" dirty="0">
                <a:latin typeface="Gill Sans MT" panose="020B0502020104020203" pitchFamily="34" charset="0"/>
              </a:rPr>
              <a:t>AND</a:t>
            </a:r>
            <a:r>
              <a:rPr lang="en-US" altLang="en-US" sz="1500" dirty="0">
                <a:latin typeface="Gill Sans MT" panose="020B0502020104020203" pitchFamily="34" charset="0"/>
              </a:rPr>
              <a:t> out-of-network providers.  The DPC plan has the same in-network member cost shares as most services under the PPO plan.  There is </a:t>
            </a:r>
            <a:r>
              <a:rPr lang="en-US" altLang="en-US" sz="1500" b="1" dirty="0">
                <a:latin typeface="Gill Sans MT" panose="020B0502020104020203" pitchFamily="34" charset="0"/>
              </a:rPr>
              <a:t>no cost for office visits with the DPC practice </a:t>
            </a:r>
            <a:r>
              <a:rPr lang="en-US" altLang="en-US" sz="1500" dirty="0">
                <a:latin typeface="Gill Sans MT" panose="020B0502020104020203" pitchFamily="34" charset="0"/>
              </a:rPr>
              <a:t>located on the Howard County Medical Center campus in Columbia. </a:t>
            </a:r>
            <a:r>
              <a:rPr lang="en-US" altLang="en-US" sz="1500" b="1" dirty="0">
                <a:latin typeface="Gill Sans MT" panose="020B0502020104020203" pitchFamily="34" charset="0"/>
              </a:rPr>
              <a:t>Note: </a:t>
            </a:r>
            <a:r>
              <a:rPr lang="en-US" altLang="en-US" sz="1500" dirty="0">
                <a:latin typeface="Gill Sans MT" panose="020B0502020104020203" pitchFamily="34" charset="0"/>
              </a:rPr>
              <a:t>The subscriber/employee must elect the DPC Practice as their primary care provider (PCP).  Any dependents over the age of 18 may also elect the DPC Practice as their PCP.  DPC plan enrollment is limited. </a:t>
            </a:r>
          </a:p>
        </p:txBody>
      </p:sp>
    </p:spTree>
    <p:extLst>
      <p:ext uri="{BB962C8B-B14F-4D97-AF65-F5344CB8AC3E}">
        <p14:creationId xmlns:p14="http://schemas.microsoft.com/office/powerpoint/2010/main" val="280968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Benefits Overview</a:t>
            </a:r>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72566148"/>
              </p:ext>
            </p:extLst>
          </p:nvPr>
        </p:nvGraphicFramePr>
        <p:xfrm>
          <a:off x="571500" y="1282786"/>
          <a:ext cx="7839076" cy="4680238"/>
        </p:xfrm>
        <a:graphic>
          <a:graphicData uri="http://schemas.openxmlformats.org/drawingml/2006/table">
            <a:tbl>
              <a:tblPr>
                <a:tableStyleId>{5C22544A-7EE6-4342-B048-85BDC9FD1C3A}</a:tableStyleId>
              </a:tblPr>
              <a:tblGrid>
                <a:gridCol w="1658873">
                  <a:extLst>
                    <a:ext uri="{9D8B030D-6E8A-4147-A177-3AD203B41FA5}">
                      <a16:colId xmlns:a16="http://schemas.microsoft.com/office/drawing/2014/main" val="925778200"/>
                    </a:ext>
                  </a:extLst>
                </a:gridCol>
                <a:gridCol w="713101">
                  <a:extLst>
                    <a:ext uri="{9D8B030D-6E8A-4147-A177-3AD203B41FA5}">
                      <a16:colId xmlns:a16="http://schemas.microsoft.com/office/drawing/2014/main" val="11085226"/>
                    </a:ext>
                  </a:extLst>
                </a:gridCol>
                <a:gridCol w="713101">
                  <a:extLst>
                    <a:ext uri="{9D8B030D-6E8A-4147-A177-3AD203B41FA5}">
                      <a16:colId xmlns:a16="http://schemas.microsoft.com/office/drawing/2014/main" val="2075629371"/>
                    </a:ext>
                  </a:extLst>
                </a:gridCol>
                <a:gridCol w="772525">
                  <a:extLst>
                    <a:ext uri="{9D8B030D-6E8A-4147-A177-3AD203B41FA5}">
                      <a16:colId xmlns:a16="http://schemas.microsoft.com/office/drawing/2014/main" val="1653308553"/>
                    </a:ext>
                  </a:extLst>
                </a:gridCol>
                <a:gridCol w="764166">
                  <a:extLst>
                    <a:ext uri="{9D8B030D-6E8A-4147-A177-3AD203B41FA5}">
                      <a16:colId xmlns:a16="http://schemas.microsoft.com/office/drawing/2014/main" val="3474256531"/>
                    </a:ext>
                  </a:extLst>
                </a:gridCol>
                <a:gridCol w="882839">
                  <a:extLst>
                    <a:ext uri="{9D8B030D-6E8A-4147-A177-3AD203B41FA5}">
                      <a16:colId xmlns:a16="http://schemas.microsoft.com/office/drawing/2014/main" val="3872940662"/>
                    </a:ext>
                  </a:extLst>
                </a:gridCol>
                <a:gridCol w="789421">
                  <a:extLst>
                    <a:ext uri="{9D8B030D-6E8A-4147-A177-3AD203B41FA5}">
                      <a16:colId xmlns:a16="http://schemas.microsoft.com/office/drawing/2014/main" val="3471351127"/>
                    </a:ext>
                  </a:extLst>
                </a:gridCol>
                <a:gridCol w="772525">
                  <a:extLst>
                    <a:ext uri="{9D8B030D-6E8A-4147-A177-3AD203B41FA5}">
                      <a16:colId xmlns:a16="http://schemas.microsoft.com/office/drawing/2014/main" val="2576817612"/>
                    </a:ext>
                  </a:extLst>
                </a:gridCol>
                <a:gridCol w="772525">
                  <a:extLst>
                    <a:ext uri="{9D8B030D-6E8A-4147-A177-3AD203B41FA5}">
                      <a16:colId xmlns:a16="http://schemas.microsoft.com/office/drawing/2014/main" val="2195381658"/>
                    </a:ext>
                  </a:extLst>
                </a:gridCol>
              </a:tblGrid>
              <a:tr h="407093">
                <a:tc>
                  <a:txBody>
                    <a:bodyPr/>
                    <a:lstStyle/>
                    <a:p>
                      <a:pPr algn="l" fontAlgn="b"/>
                      <a:endParaRPr lang="en-US" sz="1300" b="1" i="0" u="none" strike="noStrike" dirty="0">
                        <a:solidFill>
                          <a:srgbClr val="FFFFFF"/>
                        </a:solidFill>
                        <a:effectLst/>
                        <a:latin typeface="+mj-lt"/>
                      </a:endParaRPr>
                    </a:p>
                  </a:txBody>
                  <a:tcPr marL="7518" marR="7518" marT="7519"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300" b="1" u="none" strike="noStrike" dirty="0">
                          <a:solidFill>
                            <a:schemeClr val="bg1"/>
                          </a:solidFill>
                          <a:effectLst/>
                          <a:latin typeface="+mj-lt"/>
                        </a:rPr>
                        <a:t>EHP EPO Plan</a:t>
                      </a:r>
                      <a:br>
                        <a:rPr lang="en-US" sz="1300" b="1" u="none" strike="noStrike" dirty="0">
                          <a:solidFill>
                            <a:schemeClr val="bg1"/>
                          </a:solidFill>
                          <a:effectLst/>
                          <a:latin typeface="+mj-lt"/>
                        </a:rPr>
                      </a:br>
                      <a:r>
                        <a:rPr lang="en-US" sz="1300" b="1" u="none" strike="noStrike" dirty="0">
                          <a:solidFill>
                            <a:schemeClr val="bg1"/>
                          </a:solidFill>
                          <a:effectLst/>
                          <a:latin typeface="+mj-lt"/>
                        </a:rPr>
                        <a:t>(in-network only)</a:t>
                      </a:r>
                      <a:endParaRPr lang="en-US" sz="13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8C3D"/>
                    </a:solidFill>
                  </a:tcPr>
                </a:tc>
                <a:tc hMerge="1">
                  <a:txBody>
                    <a:bodyPr/>
                    <a:lstStyle/>
                    <a:p>
                      <a:endParaRPr lang="en-US"/>
                    </a:p>
                  </a:txBody>
                  <a:tcPr/>
                </a:tc>
                <a:tc gridSpan="3">
                  <a:txBody>
                    <a:bodyPr/>
                    <a:lstStyle/>
                    <a:p>
                      <a:pPr algn="ctr" fontAlgn="b"/>
                      <a:r>
                        <a:rPr lang="en-US" sz="1300" b="1" u="none" strike="noStrike" dirty="0">
                          <a:solidFill>
                            <a:schemeClr val="bg1"/>
                          </a:solidFill>
                          <a:effectLst/>
                          <a:latin typeface="+mj-lt"/>
                        </a:rPr>
                        <a:t>EHP PPO Plan</a:t>
                      </a:r>
                      <a:endParaRPr lang="en-US" sz="13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2C5F"/>
                    </a:solidFill>
                  </a:tcPr>
                </a:tc>
                <a:tc hMerge="1">
                  <a:txBody>
                    <a:bodyPr/>
                    <a:lstStyle/>
                    <a:p>
                      <a:endParaRPr lang="en-US"/>
                    </a:p>
                  </a:txBody>
                  <a:tcPr/>
                </a:tc>
                <a:tc hMerge="1">
                  <a:txBody>
                    <a:bodyPr/>
                    <a:lstStyle/>
                    <a:p>
                      <a:endParaRPr lang="en-US"/>
                    </a:p>
                  </a:txBody>
                  <a:tcPr/>
                </a:tc>
                <a:tc gridSpan="3">
                  <a:txBody>
                    <a:bodyPr/>
                    <a:lstStyle/>
                    <a:p>
                      <a:pPr algn="ctr" fontAlgn="b"/>
                      <a:r>
                        <a:rPr lang="en-US" sz="1300" b="1" u="none" strike="noStrike" dirty="0">
                          <a:solidFill>
                            <a:schemeClr val="bg1"/>
                          </a:solidFill>
                          <a:effectLst/>
                          <a:latin typeface="+mj-lt"/>
                        </a:rPr>
                        <a:t>EHP DPC Plan</a:t>
                      </a:r>
                      <a:endParaRPr lang="en-US" sz="13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pPr algn="ctr" fontAlgn="b"/>
                      <a:endParaRPr lang="en-US" sz="1400" b="1" i="0" u="none" strike="noStrike" dirty="0">
                        <a:solidFill>
                          <a:schemeClr val="bg1"/>
                        </a:solidFill>
                        <a:effectLst/>
                        <a:latin typeface="Calibri" panose="020F0502020204030204" pitchFamily="34" charset="0"/>
                      </a:endParaRPr>
                    </a:p>
                  </a:txBody>
                  <a:tcPr marL="8029" marR="8029" marT="803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28680524"/>
                  </a:ext>
                </a:extLst>
              </a:tr>
              <a:tr h="407093">
                <a:tc>
                  <a:txBody>
                    <a:bodyPr/>
                    <a:lstStyle/>
                    <a:p>
                      <a:pPr algn="l" fontAlgn="b"/>
                      <a:r>
                        <a:rPr lang="en-US" sz="1300" b="1" u="none" strike="noStrike" dirty="0">
                          <a:solidFill>
                            <a:schemeClr val="bg1"/>
                          </a:solidFill>
                          <a:effectLst/>
                          <a:latin typeface="+mj-lt"/>
                        </a:rPr>
                        <a:t>Coverage Details</a:t>
                      </a:r>
                      <a:endParaRPr lang="en-US" sz="13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378"/>
                    </a:solidFill>
                  </a:tcPr>
                </a:tc>
                <a:tc>
                  <a:txBody>
                    <a:bodyPr/>
                    <a:lstStyle/>
                    <a:p>
                      <a:pPr algn="ctr" fontAlgn="b"/>
                      <a:r>
                        <a:rPr lang="en-US" sz="1100" u="none" strike="noStrike" dirty="0">
                          <a:solidFill>
                            <a:schemeClr val="bg1"/>
                          </a:solidFill>
                          <a:effectLst/>
                          <a:latin typeface="+mj-lt"/>
                        </a:rPr>
                        <a:t>Preferred </a:t>
                      </a:r>
                      <a:br>
                        <a:rPr lang="en-US" sz="1100" u="none" strike="noStrike" dirty="0">
                          <a:solidFill>
                            <a:schemeClr val="bg1"/>
                          </a:solidFill>
                          <a:effectLst/>
                          <a:latin typeface="+mj-lt"/>
                        </a:rPr>
                      </a:br>
                      <a:r>
                        <a:rPr lang="en-US" sz="1100" u="none" strike="noStrike" dirty="0">
                          <a:solidFill>
                            <a:schemeClr val="bg1"/>
                          </a:solidFill>
                          <a:effectLst/>
                          <a:latin typeface="+mj-lt"/>
                        </a:rPr>
                        <a:t>Network**</a:t>
                      </a:r>
                      <a:endParaRPr lang="en-US" sz="11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B98C"/>
                    </a:solidFill>
                  </a:tcPr>
                </a:tc>
                <a:tc>
                  <a:txBody>
                    <a:bodyPr/>
                    <a:lstStyle/>
                    <a:p>
                      <a:pPr algn="ctr" fontAlgn="b"/>
                      <a:r>
                        <a:rPr lang="en-US" sz="1100" u="none" strike="noStrike" dirty="0">
                          <a:solidFill>
                            <a:schemeClr val="bg1"/>
                          </a:solidFill>
                          <a:effectLst/>
                          <a:latin typeface="+mj-lt"/>
                        </a:rPr>
                        <a:t>EHP </a:t>
                      </a:r>
                      <a:br>
                        <a:rPr lang="en-US" sz="1100" u="none" strike="noStrike" dirty="0">
                          <a:solidFill>
                            <a:schemeClr val="bg1"/>
                          </a:solidFill>
                          <a:effectLst/>
                          <a:latin typeface="+mj-lt"/>
                        </a:rPr>
                      </a:br>
                      <a:r>
                        <a:rPr lang="en-US" sz="1100" u="none" strike="noStrike" dirty="0">
                          <a:solidFill>
                            <a:schemeClr val="bg1"/>
                          </a:solidFill>
                          <a:effectLst/>
                          <a:latin typeface="+mj-lt"/>
                        </a:rPr>
                        <a:t>Network**</a:t>
                      </a:r>
                      <a:endParaRPr lang="en-US" sz="11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B98C"/>
                    </a:solidFill>
                  </a:tcPr>
                </a:tc>
                <a:tc>
                  <a:txBody>
                    <a:bodyPr/>
                    <a:lstStyle/>
                    <a:p>
                      <a:pPr algn="ctr" fontAlgn="b"/>
                      <a:r>
                        <a:rPr lang="en-US" sz="1100" u="none" strike="noStrike" dirty="0">
                          <a:solidFill>
                            <a:schemeClr val="bg1"/>
                          </a:solidFill>
                          <a:effectLst/>
                          <a:latin typeface="+mj-lt"/>
                        </a:rPr>
                        <a:t>Preferred </a:t>
                      </a:r>
                      <a:br>
                        <a:rPr lang="en-US" sz="1100" u="none" strike="noStrike" dirty="0">
                          <a:solidFill>
                            <a:schemeClr val="bg1"/>
                          </a:solidFill>
                          <a:effectLst/>
                          <a:latin typeface="+mj-lt"/>
                        </a:rPr>
                      </a:br>
                      <a:r>
                        <a:rPr lang="en-US" sz="1100" u="none" strike="noStrike" dirty="0">
                          <a:solidFill>
                            <a:schemeClr val="bg1"/>
                          </a:solidFill>
                          <a:effectLst/>
                          <a:latin typeface="+mj-lt"/>
                        </a:rPr>
                        <a:t>Network**</a:t>
                      </a:r>
                      <a:endParaRPr lang="en-US" sz="11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100" u="none" strike="noStrike" dirty="0">
                          <a:solidFill>
                            <a:schemeClr val="bg1"/>
                          </a:solidFill>
                          <a:effectLst/>
                          <a:latin typeface="+mj-lt"/>
                        </a:rPr>
                        <a:t>EHP </a:t>
                      </a:r>
                      <a:br>
                        <a:rPr lang="en-US" sz="1100" u="none" strike="noStrike" dirty="0">
                          <a:solidFill>
                            <a:schemeClr val="bg1"/>
                          </a:solidFill>
                          <a:effectLst/>
                          <a:latin typeface="+mj-lt"/>
                        </a:rPr>
                      </a:br>
                      <a:r>
                        <a:rPr lang="en-US" sz="1100" u="none" strike="noStrike" dirty="0">
                          <a:solidFill>
                            <a:schemeClr val="bg1"/>
                          </a:solidFill>
                          <a:effectLst/>
                          <a:latin typeface="+mj-lt"/>
                        </a:rPr>
                        <a:t>Network **</a:t>
                      </a:r>
                      <a:endParaRPr lang="en-US" sz="11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100" u="none" strike="noStrike" dirty="0">
                          <a:solidFill>
                            <a:schemeClr val="bg1"/>
                          </a:solidFill>
                          <a:effectLst/>
                          <a:latin typeface="+mj-lt"/>
                        </a:rPr>
                        <a:t>Out-of-network</a:t>
                      </a:r>
                      <a:endParaRPr lang="en-US" sz="11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100" u="none" strike="noStrike" dirty="0">
                          <a:solidFill>
                            <a:schemeClr val="bg1"/>
                          </a:solidFill>
                          <a:effectLst/>
                          <a:latin typeface="+mj-lt"/>
                        </a:rPr>
                        <a:t>Preferred </a:t>
                      </a:r>
                      <a:br>
                        <a:rPr lang="en-US" sz="1100" u="none" strike="noStrike" dirty="0">
                          <a:solidFill>
                            <a:schemeClr val="bg1"/>
                          </a:solidFill>
                          <a:effectLst/>
                          <a:latin typeface="+mj-lt"/>
                        </a:rPr>
                      </a:br>
                      <a:r>
                        <a:rPr lang="en-US" sz="1100" u="none" strike="noStrike" dirty="0">
                          <a:solidFill>
                            <a:schemeClr val="bg1"/>
                          </a:solidFill>
                          <a:effectLst/>
                          <a:latin typeface="+mj-lt"/>
                        </a:rPr>
                        <a:t>Network**</a:t>
                      </a:r>
                      <a:endParaRPr lang="en-US" sz="11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47D"/>
                    </a:solidFill>
                  </a:tcPr>
                </a:tc>
                <a:tc>
                  <a:txBody>
                    <a:bodyPr/>
                    <a:lstStyle/>
                    <a:p>
                      <a:pPr algn="ctr" fontAlgn="b"/>
                      <a:r>
                        <a:rPr lang="en-US" sz="1100" u="none" strike="noStrike" dirty="0">
                          <a:solidFill>
                            <a:schemeClr val="bg1"/>
                          </a:solidFill>
                          <a:effectLst/>
                          <a:latin typeface="+mj-lt"/>
                        </a:rPr>
                        <a:t>EHP </a:t>
                      </a:r>
                      <a:br>
                        <a:rPr lang="en-US" sz="1100" u="none" strike="noStrike" dirty="0">
                          <a:solidFill>
                            <a:schemeClr val="bg1"/>
                          </a:solidFill>
                          <a:effectLst/>
                          <a:latin typeface="+mj-lt"/>
                        </a:rPr>
                      </a:br>
                      <a:r>
                        <a:rPr lang="en-US" sz="1100" u="none" strike="noStrike" dirty="0">
                          <a:solidFill>
                            <a:schemeClr val="bg1"/>
                          </a:solidFill>
                          <a:effectLst/>
                          <a:latin typeface="+mj-lt"/>
                        </a:rPr>
                        <a:t>Network**</a:t>
                      </a:r>
                      <a:endParaRPr lang="en-US" sz="11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47D"/>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100" u="none" strike="noStrike" dirty="0">
                          <a:solidFill>
                            <a:schemeClr val="bg1"/>
                          </a:solidFill>
                          <a:effectLst/>
                          <a:latin typeface="+mj-lt"/>
                        </a:rPr>
                        <a:t>Out-of-network</a:t>
                      </a:r>
                      <a:endParaRPr lang="en-US" sz="1100" b="1" i="0" u="none" strike="noStrike" dirty="0">
                        <a:solidFill>
                          <a:schemeClr val="bg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47D"/>
                    </a:solidFill>
                  </a:tcPr>
                </a:tc>
                <a:extLst>
                  <a:ext uri="{0D108BD9-81ED-4DB2-BD59-A6C34878D82A}">
                    <a16:rowId xmlns:a16="http://schemas.microsoft.com/office/drawing/2014/main" val="1536732303"/>
                  </a:ext>
                </a:extLst>
              </a:tr>
              <a:tr h="164494">
                <a:tc>
                  <a:txBody>
                    <a:bodyPr/>
                    <a:lstStyle/>
                    <a:p>
                      <a:pPr algn="l" fontAlgn="b"/>
                      <a:r>
                        <a:rPr lang="en-US" sz="1000" b="1" u="none" strike="noStrike" dirty="0">
                          <a:effectLst/>
                          <a:latin typeface="+mj-lt"/>
                        </a:rPr>
                        <a:t>Annual Deductible</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gridSpan="8">
                  <a:txBody>
                    <a:bodyPr/>
                    <a:lstStyle/>
                    <a:p>
                      <a:pPr algn="ctr" fontAlgn="b"/>
                      <a:endParaRPr lang="en-US" sz="1000" b="0" i="0" u="none" strike="noStrike" dirty="0">
                        <a:solidFill>
                          <a:srgbClr val="000000"/>
                        </a:solidFill>
                        <a:effectLst/>
                        <a:latin typeface="+mj-lt"/>
                      </a:endParaRPr>
                    </a:p>
                  </a:txBody>
                  <a:tcPr marL="7518" marR="7518" marT="75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hMerge="1">
                  <a:txBody>
                    <a:bodyPr/>
                    <a:lstStyle/>
                    <a:p>
                      <a:endParaRPr lang="en-US"/>
                    </a:p>
                  </a:txBody>
                  <a:tcPr/>
                </a:tc>
                <a:tc hMerge="1">
                  <a:txBody>
                    <a:bodyPr/>
                    <a:lstStyle/>
                    <a:p>
                      <a:pPr algn="ctr" fontAlgn="b"/>
                      <a:endParaRPr lang="en-US" sz="1100" b="0" i="1" u="none" strike="noStrike" dirty="0">
                        <a:solidFill>
                          <a:srgbClr val="000000"/>
                        </a:solidFill>
                        <a:effectLst/>
                        <a:latin typeface="Calibri" panose="020F0502020204030204" pitchFamily="34" charset="0"/>
                      </a:endParaRPr>
                    </a:p>
                  </a:txBody>
                  <a:tcPr marL="8029" marR="8029" marT="8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8029" marR="8029" marT="8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hMerge="1">
                  <a:txBody>
                    <a:bodyPr/>
                    <a:lstStyle/>
                    <a:p>
                      <a:pPr algn="ctr" fontAlgn="b"/>
                      <a:endParaRPr lang="en-US" sz="1100" b="0" i="1" u="none" strike="noStrike" dirty="0">
                        <a:solidFill>
                          <a:srgbClr val="000000"/>
                        </a:solidFill>
                        <a:effectLst/>
                        <a:latin typeface="Calibri" panose="020F0502020204030204" pitchFamily="34" charset="0"/>
                      </a:endParaRPr>
                    </a:p>
                  </a:txBody>
                  <a:tcPr marL="8029" marR="8029" marT="8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hMerge="1">
                  <a:txBody>
                    <a:bodyPr/>
                    <a:lstStyle/>
                    <a:p>
                      <a:endParaRPr lang="en-US"/>
                    </a:p>
                  </a:txBody>
                  <a:tcPr/>
                </a:tc>
                <a:tc hMerge="1">
                  <a:txBody>
                    <a:bodyPr/>
                    <a:lstStyle/>
                    <a:p>
                      <a:pPr algn="ctr" fontAlgn="b"/>
                      <a:endParaRPr lang="en-US" sz="1100" b="0" i="1" u="none" strike="noStrike" dirty="0">
                        <a:solidFill>
                          <a:srgbClr val="000000"/>
                        </a:solidFill>
                        <a:effectLst/>
                        <a:latin typeface="Calibri" panose="020F0502020204030204" pitchFamily="34" charset="0"/>
                      </a:endParaRPr>
                    </a:p>
                  </a:txBody>
                  <a:tcPr marL="8029" marR="8029" marT="8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extLst>
                  <a:ext uri="{0D108BD9-81ED-4DB2-BD59-A6C34878D82A}">
                    <a16:rowId xmlns:a16="http://schemas.microsoft.com/office/drawing/2014/main" val="3522485044"/>
                  </a:ext>
                </a:extLst>
              </a:tr>
              <a:tr h="635420">
                <a:tc>
                  <a:txBody>
                    <a:bodyPr/>
                    <a:lstStyle/>
                    <a:p>
                      <a:pPr algn="l" fontAlgn="b"/>
                      <a:r>
                        <a:rPr lang="en-US" sz="1000" u="none" strike="noStrike" dirty="0">
                          <a:effectLst/>
                          <a:latin typeface="+mj-lt"/>
                        </a:rPr>
                        <a:t>per person</a:t>
                      </a:r>
                      <a:endParaRPr lang="en-US" sz="1000" b="1" i="0" u="none" strike="noStrike" dirty="0">
                        <a:solidFill>
                          <a:srgbClr val="000000"/>
                        </a:solidFill>
                        <a:effectLst/>
                        <a:latin typeface="+mj-lt"/>
                      </a:endParaRPr>
                    </a:p>
                  </a:txBody>
                  <a:tcPr marL="67660"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1000" u="none" strike="noStrike" dirty="0">
                          <a:effectLst/>
                          <a:latin typeface="+mj-lt"/>
                        </a:rPr>
                        <a:t>$500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fontAlgn="b"/>
                      <a:r>
                        <a:rPr lang="en-US" sz="1000" i="1" u="none" strike="noStrike" dirty="0">
                          <a:effectLst/>
                          <a:latin typeface="+mj-lt"/>
                        </a:rPr>
                        <a:t>(Determined by Salary Tier)</a:t>
                      </a:r>
                      <a:endParaRPr lang="nn-NO" sz="1000" u="none" strike="noStrike" dirty="0">
                        <a:effectLst/>
                        <a:latin typeface="+mj-lt"/>
                      </a:endParaRPr>
                    </a:p>
                    <a:p>
                      <a:pPr algn="ctr" fontAlgn="b"/>
                      <a:r>
                        <a:rPr lang="nn-NO" sz="1000" u="none" strike="noStrike" dirty="0">
                          <a:effectLst/>
                          <a:latin typeface="+mj-lt"/>
                        </a:rPr>
                        <a:t>$150 (&lt;$50K)</a:t>
                      </a:r>
                    </a:p>
                    <a:p>
                      <a:pPr algn="ctr" fontAlgn="b"/>
                      <a:r>
                        <a:rPr lang="nn-NO" sz="1000" u="none" strike="noStrike" dirty="0">
                          <a:effectLst/>
                          <a:latin typeface="+mj-lt"/>
                        </a:rPr>
                        <a:t>$200 ($50K-$119K)</a:t>
                      </a:r>
                    </a:p>
                    <a:p>
                      <a:pPr algn="ctr" fontAlgn="b"/>
                      <a:r>
                        <a:rPr lang="nn-NO" sz="1000" u="none" strike="noStrike" dirty="0">
                          <a:effectLst/>
                          <a:latin typeface="+mj-lt"/>
                        </a:rPr>
                        <a:t>$300 (&gt;=$120K)</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b"/>
                      <a:r>
                        <a:rPr lang="en-US" sz="1000" u="none" strike="noStrike" dirty="0">
                          <a:effectLst/>
                          <a:latin typeface="+mj-lt"/>
                        </a:rPr>
                        <a:t>$750</a:t>
                      </a: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i="1" u="none" strike="noStrike" dirty="0">
                          <a:effectLst/>
                          <a:latin typeface="+mj-lt"/>
                        </a:rPr>
                        <a:t>(Determined by Salary Tier)</a:t>
                      </a:r>
                      <a:endParaRPr lang="nn-NO" sz="1000" u="none" strike="noStrike" dirty="0">
                        <a:effectLst/>
                        <a:latin typeface="+mj-lt"/>
                      </a:endParaRPr>
                    </a:p>
                    <a:p>
                      <a:pPr algn="ctr" fontAlgn="b"/>
                      <a:r>
                        <a:rPr lang="nn-NO" sz="1000" u="none" strike="noStrike" dirty="0">
                          <a:effectLst/>
                          <a:latin typeface="+mj-lt"/>
                        </a:rPr>
                        <a:t>$150 (&lt;$50K)</a:t>
                      </a:r>
                    </a:p>
                    <a:p>
                      <a:pPr algn="ctr" fontAlgn="b"/>
                      <a:r>
                        <a:rPr lang="nn-NO" sz="1000" u="none" strike="noStrike" dirty="0">
                          <a:effectLst/>
                          <a:latin typeface="+mj-lt"/>
                        </a:rPr>
                        <a:t>$200 ($50K-$119K)</a:t>
                      </a:r>
                    </a:p>
                    <a:p>
                      <a:pPr algn="ctr" fontAlgn="b"/>
                      <a:r>
                        <a:rPr lang="nn-NO" sz="1000" u="none" strike="noStrike" dirty="0">
                          <a:effectLst/>
                          <a:latin typeface="+mj-lt"/>
                        </a:rPr>
                        <a:t>$300 (&gt;=$120K)</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b"/>
                      <a:r>
                        <a:rPr lang="nn-NO" sz="1000" b="0" i="0" u="none" strike="noStrike" dirty="0">
                          <a:solidFill>
                            <a:srgbClr val="000000"/>
                          </a:solidFill>
                          <a:effectLst/>
                          <a:latin typeface="+mj-lt"/>
                        </a:rPr>
                        <a:t>$750</a:t>
                      </a: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6350100"/>
                  </a:ext>
                </a:extLst>
              </a:tr>
              <a:tr h="635420">
                <a:tc>
                  <a:txBody>
                    <a:bodyPr/>
                    <a:lstStyle/>
                    <a:p>
                      <a:pPr algn="l" fontAlgn="b"/>
                      <a:r>
                        <a:rPr lang="en-US" sz="1000" u="none" strike="noStrike" dirty="0">
                          <a:effectLst/>
                          <a:latin typeface="+mj-lt"/>
                        </a:rPr>
                        <a:t>per family</a:t>
                      </a:r>
                      <a:endParaRPr lang="en-US" sz="1000" b="1" i="0" u="none" strike="noStrike" dirty="0">
                        <a:solidFill>
                          <a:srgbClr val="000000"/>
                        </a:solidFill>
                        <a:effectLst/>
                        <a:latin typeface="+mj-lt"/>
                      </a:endParaRPr>
                    </a:p>
                  </a:txBody>
                  <a:tcPr marL="67660"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1000" u="none" strike="noStrike" dirty="0">
                          <a:effectLst/>
                          <a:latin typeface="+mj-lt"/>
                        </a:rPr>
                        <a:t>$1,000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i="1" u="none" strike="noStrike" dirty="0">
                          <a:effectLst/>
                          <a:latin typeface="+mj-lt"/>
                        </a:rPr>
                        <a:t>(Determined by Salary Tier)</a:t>
                      </a:r>
                      <a:endParaRPr lang="nn-NO" sz="1000" u="none" strike="noStrike" dirty="0">
                        <a:effectLst/>
                        <a:latin typeface="+mj-lt"/>
                      </a:endParaRPr>
                    </a:p>
                    <a:p>
                      <a:pPr algn="ctr" fontAlgn="b"/>
                      <a:r>
                        <a:rPr lang="nn-NO" sz="1000" u="none" strike="noStrike" dirty="0">
                          <a:effectLst/>
                          <a:latin typeface="+mj-lt"/>
                        </a:rPr>
                        <a:t>$300 (&lt;$50K)</a:t>
                      </a:r>
                    </a:p>
                    <a:p>
                      <a:pPr algn="ctr" fontAlgn="b"/>
                      <a:r>
                        <a:rPr lang="nn-NO" sz="1000" u="none" strike="noStrike" dirty="0">
                          <a:effectLst/>
                          <a:latin typeface="+mj-lt"/>
                        </a:rPr>
                        <a:t>$400 ($50K-$119K)</a:t>
                      </a:r>
                    </a:p>
                    <a:p>
                      <a:pPr algn="ctr" fontAlgn="b"/>
                      <a:r>
                        <a:rPr lang="nn-NO" sz="1000" u="none" strike="noStrike" dirty="0">
                          <a:effectLst/>
                          <a:latin typeface="+mj-lt"/>
                        </a:rPr>
                        <a:t>$600 (&gt;=$120K)</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b"/>
                      <a:r>
                        <a:rPr lang="en-US" sz="1000" u="none" strike="noStrike" dirty="0">
                          <a:effectLst/>
                          <a:latin typeface="+mj-lt"/>
                        </a:rPr>
                        <a:t>$1,500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i="1" u="none" strike="noStrike" dirty="0">
                          <a:effectLst/>
                          <a:latin typeface="+mj-lt"/>
                        </a:rPr>
                        <a:t>(Determined by Salary Tier)</a:t>
                      </a:r>
                      <a:endParaRPr lang="nn-NO" sz="1000" u="none" strike="noStrike" dirty="0">
                        <a:effectLst/>
                        <a:latin typeface="+mj-lt"/>
                      </a:endParaRPr>
                    </a:p>
                    <a:p>
                      <a:pPr algn="ctr" fontAlgn="b"/>
                      <a:r>
                        <a:rPr lang="nn-NO" sz="1000" u="none" strike="noStrike" dirty="0">
                          <a:effectLst/>
                          <a:latin typeface="+mj-lt"/>
                        </a:rPr>
                        <a:t>$300 (&lt;$50K)</a:t>
                      </a:r>
                    </a:p>
                    <a:p>
                      <a:pPr algn="ctr" fontAlgn="b"/>
                      <a:r>
                        <a:rPr lang="nn-NO" sz="1000" u="none" strike="noStrike" dirty="0">
                          <a:effectLst/>
                          <a:latin typeface="+mj-lt"/>
                        </a:rPr>
                        <a:t>$400 ($50K-$119K)</a:t>
                      </a:r>
                    </a:p>
                    <a:p>
                      <a:pPr algn="ctr" fontAlgn="b"/>
                      <a:r>
                        <a:rPr lang="nn-NO" sz="1000" u="none" strike="noStrike" dirty="0">
                          <a:effectLst/>
                          <a:latin typeface="+mj-lt"/>
                        </a:rPr>
                        <a:t>$600 (&gt;$120K)</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u="none" strike="noStrike" dirty="0">
                          <a:effectLst/>
                          <a:latin typeface="+mj-lt"/>
                        </a:rPr>
                        <a:t>$1,500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6795009"/>
                  </a:ext>
                </a:extLst>
              </a:tr>
              <a:tr h="258644">
                <a:tc>
                  <a:txBody>
                    <a:bodyPr/>
                    <a:lstStyle/>
                    <a:p>
                      <a:pPr algn="l" fontAlgn="b"/>
                      <a:r>
                        <a:rPr lang="en-US" sz="1000" b="1" u="none" strike="noStrike" dirty="0">
                          <a:effectLst/>
                          <a:latin typeface="+mj-lt"/>
                        </a:rPr>
                        <a:t>Annual Out-of-Pocket Max.</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gridSpan="2">
                  <a:txBody>
                    <a:bodyPr/>
                    <a:lstStyle/>
                    <a:p>
                      <a:pPr algn="ctr" fontAlgn="b"/>
                      <a:r>
                        <a:rPr lang="en-US" sz="1000" u="none" strike="noStrike" dirty="0">
                          <a:effectLst/>
                          <a:latin typeface="+mj-lt"/>
                        </a:rPr>
                        <a:t> </a:t>
                      </a:r>
                      <a:endParaRPr lang="en-US"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hMerge="1">
                  <a:txBody>
                    <a:bodyPr/>
                    <a:lstStyle/>
                    <a:p>
                      <a:endParaRPr lang="en-US"/>
                    </a:p>
                  </a:txBody>
                  <a:tcPr/>
                </a:tc>
                <a:tc gridSpan="2">
                  <a:txBody>
                    <a:bodyPr/>
                    <a:lstStyle/>
                    <a:p>
                      <a:pPr algn="ctr" fontAlgn="b"/>
                      <a:r>
                        <a:rPr lang="en-US" sz="1000" u="none" strike="noStrike" dirty="0">
                          <a:effectLst/>
                          <a:latin typeface="+mj-lt"/>
                        </a:rPr>
                        <a:t> </a:t>
                      </a:r>
                      <a:endParaRPr lang="en-US"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hMerge="1">
                  <a:txBody>
                    <a:bodyPr/>
                    <a:lstStyle/>
                    <a:p>
                      <a:endParaRPr lang="en-US"/>
                    </a:p>
                  </a:txBody>
                  <a:tcPr/>
                </a:tc>
                <a:tc>
                  <a:txBody>
                    <a:bodyPr/>
                    <a:lstStyle/>
                    <a:p>
                      <a:pPr algn="ctr" fontAlgn="b"/>
                      <a:r>
                        <a:rPr lang="en-US" sz="1000" u="none" strike="noStrike" dirty="0">
                          <a:effectLst/>
                          <a:latin typeface="+mj-lt"/>
                        </a:rPr>
                        <a:t> </a:t>
                      </a:r>
                      <a:endParaRPr lang="en-US"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gridSpan="2">
                  <a:txBody>
                    <a:bodyPr/>
                    <a:lstStyle/>
                    <a:p>
                      <a:pPr algn="ctr" fontAlgn="b"/>
                      <a:r>
                        <a:rPr lang="en-US" sz="1000" u="none" strike="noStrike" dirty="0">
                          <a:effectLst/>
                          <a:latin typeface="+mj-lt"/>
                        </a:rPr>
                        <a:t> </a:t>
                      </a:r>
                      <a:endParaRPr lang="en-US" sz="1000" b="0" i="0" u="none" strike="noStrike" dirty="0">
                        <a:solidFill>
                          <a:srgbClr val="000000"/>
                        </a:solidFill>
                        <a:effectLst/>
                        <a:latin typeface="+mj-lt"/>
                      </a:endParaRPr>
                    </a:p>
                    <a:p>
                      <a:pPr algn="ctr" fontAlgn="b"/>
                      <a:r>
                        <a:rPr lang="en-US" sz="1000" u="none" strike="noStrike" dirty="0">
                          <a:effectLst/>
                          <a:latin typeface="+mj-lt"/>
                        </a:rPr>
                        <a:t> </a:t>
                      </a:r>
                      <a:endParaRPr lang="en-US"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tc hMerge="1">
                  <a:txBody>
                    <a:bodyPr/>
                    <a:lstStyle/>
                    <a:p>
                      <a:endParaRPr lang="en-US"/>
                    </a:p>
                  </a:txBody>
                  <a:tcPr/>
                </a:tc>
                <a:tc>
                  <a:txBody>
                    <a:bodyPr/>
                    <a:lstStyle/>
                    <a:p>
                      <a:pPr algn="ctr" fontAlgn="b"/>
                      <a:endParaRPr lang="en-US"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0B6"/>
                    </a:solidFill>
                  </a:tcPr>
                </a:tc>
                <a:extLst>
                  <a:ext uri="{0D108BD9-81ED-4DB2-BD59-A6C34878D82A}">
                    <a16:rowId xmlns:a16="http://schemas.microsoft.com/office/drawing/2014/main" val="2487696156"/>
                  </a:ext>
                </a:extLst>
              </a:tr>
              <a:tr h="635420">
                <a:tc>
                  <a:txBody>
                    <a:bodyPr/>
                    <a:lstStyle/>
                    <a:p>
                      <a:pPr algn="l" fontAlgn="b"/>
                      <a:r>
                        <a:rPr lang="en-US" sz="1000" u="none" strike="noStrike" dirty="0">
                          <a:effectLst/>
                          <a:latin typeface="+mj-lt"/>
                        </a:rPr>
                        <a:t>per person</a:t>
                      </a:r>
                      <a:endParaRPr lang="en-US" sz="1000" b="1" i="0" u="none" strike="noStrike" dirty="0">
                        <a:solidFill>
                          <a:srgbClr val="000000"/>
                        </a:solidFill>
                        <a:effectLst/>
                        <a:latin typeface="+mj-lt"/>
                      </a:endParaRPr>
                    </a:p>
                  </a:txBody>
                  <a:tcPr marL="67660"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1000" u="none" strike="noStrike" dirty="0">
                          <a:effectLst/>
                          <a:latin typeface="+mj-lt"/>
                        </a:rPr>
                        <a:t>$3,000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i="1" u="none" strike="noStrike" dirty="0">
                          <a:effectLst/>
                          <a:latin typeface="+mj-lt"/>
                        </a:rPr>
                        <a:t>(Determined by Salary Tier)</a:t>
                      </a:r>
                      <a:endParaRPr lang="nn-NO" sz="1000" u="none" strike="noStrike" dirty="0">
                        <a:effectLst/>
                        <a:latin typeface="+mj-lt"/>
                      </a:endParaRPr>
                    </a:p>
                    <a:p>
                      <a:pPr algn="ctr" fontAlgn="b"/>
                      <a:r>
                        <a:rPr lang="nn-NO" sz="1000" u="none" strike="noStrike" dirty="0">
                          <a:effectLst/>
                          <a:latin typeface="+mj-lt"/>
                        </a:rPr>
                        <a:t>$1,500 (&lt;$50K)</a:t>
                      </a:r>
                    </a:p>
                    <a:p>
                      <a:pPr algn="ctr" fontAlgn="b"/>
                      <a:r>
                        <a:rPr lang="nn-NO" sz="1000" u="none" strike="noStrike" dirty="0">
                          <a:effectLst/>
                          <a:latin typeface="+mj-lt"/>
                        </a:rPr>
                        <a:t>$2,000 ($50K-$119K)</a:t>
                      </a:r>
                    </a:p>
                    <a:p>
                      <a:pPr algn="ctr" fontAlgn="b"/>
                      <a:r>
                        <a:rPr lang="nn-NO" sz="1000" u="none" strike="noStrike" dirty="0">
                          <a:effectLst/>
                          <a:latin typeface="+mj-lt"/>
                        </a:rPr>
                        <a:t>$3,000 (&gt;=$120K)</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b"/>
                      <a:r>
                        <a:rPr lang="en-US" sz="1000" u="none" strike="noStrike" dirty="0">
                          <a:effectLst/>
                          <a:latin typeface="+mj-lt"/>
                        </a:rPr>
                        <a:t>$3,500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i="1" u="none" strike="noStrike" dirty="0">
                          <a:effectLst/>
                          <a:latin typeface="+mj-lt"/>
                        </a:rPr>
                        <a:t>(Determined by Salary Tier)</a:t>
                      </a:r>
                      <a:endParaRPr lang="nn-NO" sz="1000" u="none" strike="noStrike" dirty="0">
                        <a:effectLst/>
                        <a:latin typeface="+mj-lt"/>
                      </a:endParaRPr>
                    </a:p>
                    <a:p>
                      <a:pPr algn="ctr" fontAlgn="b"/>
                      <a:r>
                        <a:rPr lang="nn-NO" sz="1000" u="none" strike="noStrike" dirty="0">
                          <a:effectLst/>
                          <a:latin typeface="+mj-lt"/>
                        </a:rPr>
                        <a:t>$1,500 (&lt;$50K)</a:t>
                      </a:r>
                    </a:p>
                    <a:p>
                      <a:pPr algn="ctr" fontAlgn="b"/>
                      <a:r>
                        <a:rPr lang="nn-NO" sz="1000" u="none" strike="noStrike" dirty="0">
                          <a:effectLst/>
                          <a:latin typeface="+mj-lt"/>
                        </a:rPr>
                        <a:t>$2,000 ($50K-$119K)</a:t>
                      </a:r>
                    </a:p>
                    <a:p>
                      <a:pPr algn="ctr" fontAlgn="b"/>
                      <a:r>
                        <a:rPr lang="nn-NO" sz="1000" u="none" strike="noStrike" dirty="0">
                          <a:effectLst/>
                          <a:latin typeface="+mj-lt"/>
                        </a:rPr>
                        <a:t>$3,000 (&gt;=$120K)</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u="none" strike="noStrike" dirty="0">
                          <a:effectLst/>
                          <a:latin typeface="+mj-lt"/>
                        </a:rPr>
                        <a:t>$3,500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5847249"/>
                  </a:ext>
                </a:extLst>
              </a:tr>
              <a:tr h="635420">
                <a:tc>
                  <a:txBody>
                    <a:bodyPr/>
                    <a:lstStyle/>
                    <a:p>
                      <a:pPr algn="l" fontAlgn="b"/>
                      <a:r>
                        <a:rPr lang="en-US" sz="1000" u="none" strike="noStrike" dirty="0">
                          <a:effectLst/>
                          <a:latin typeface="+mj-lt"/>
                        </a:rPr>
                        <a:t>per family</a:t>
                      </a:r>
                      <a:endParaRPr lang="en-US" sz="1000" b="1" i="0" u="none" strike="noStrike" dirty="0">
                        <a:solidFill>
                          <a:srgbClr val="000000"/>
                        </a:solidFill>
                        <a:effectLst/>
                        <a:latin typeface="+mj-lt"/>
                      </a:endParaRPr>
                    </a:p>
                  </a:txBody>
                  <a:tcPr marL="67660"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1000" u="none" strike="noStrike" dirty="0">
                          <a:effectLst/>
                          <a:latin typeface="+mj-lt"/>
                        </a:rPr>
                        <a:t>$6,000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i="1" u="none" strike="noStrike" dirty="0">
                          <a:effectLst/>
                          <a:latin typeface="+mj-lt"/>
                        </a:rPr>
                        <a:t>(Determined by Salary Tier)</a:t>
                      </a:r>
                      <a:endParaRPr lang="nn-NO" sz="1000" u="none" strike="noStrike" dirty="0">
                        <a:effectLst/>
                        <a:latin typeface="+mj-lt"/>
                      </a:endParaRPr>
                    </a:p>
                    <a:p>
                      <a:pPr algn="ctr" fontAlgn="b"/>
                      <a:r>
                        <a:rPr lang="nn-NO" sz="1000" u="none" strike="noStrike" dirty="0">
                          <a:effectLst/>
                          <a:latin typeface="+mj-lt"/>
                        </a:rPr>
                        <a:t>$3,000 (&lt;$50K)</a:t>
                      </a:r>
                    </a:p>
                    <a:p>
                      <a:pPr algn="ctr" fontAlgn="b"/>
                      <a:r>
                        <a:rPr lang="nn-NO" sz="1000" u="none" strike="noStrike" dirty="0">
                          <a:effectLst/>
                          <a:latin typeface="+mj-lt"/>
                        </a:rPr>
                        <a:t>$4,000 ($50K-$119K)</a:t>
                      </a:r>
                    </a:p>
                    <a:p>
                      <a:pPr algn="ctr" fontAlgn="b"/>
                      <a:r>
                        <a:rPr lang="nn-NO" sz="1000" u="none" strike="noStrike" dirty="0">
                          <a:effectLst/>
                          <a:latin typeface="+mj-lt"/>
                        </a:rPr>
                        <a:t>$6,000 (&gt;=$120K)</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b"/>
                      <a:r>
                        <a:rPr lang="en-US" sz="1000" u="none" strike="noStrike" dirty="0">
                          <a:effectLst/>
                          <a:latin typeface="+mj-lt"/>
                        </a:rPr>
                        <a:t>$7,000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i="1" u="none" strike="noStrike" dirty="0">
                          <a:effectLst/>
                          <a:latin typeface="+mj-lt"/>
                        </a:rPr>
                        <a:t>(Determined by Salary Tier)</a:t>
                      </a:r>
                      <a:endParaRPr lang="nn-NO" sz="1000" u="none" strike="noStrike" dirty="0">
                        <a:effectLst/>
                        <a:latin typeface="+mj-lt"/>
                      </a:endParaRPr>
                    </a:p>
                    <a:p>
                      <a:pPr algn="ctr" fontAlgn="b"/>
                      <a:r>
                        <a:rPr lang="nn-NO" sz="1000" u="none" strike="noStrike" dirty="0">
                          <a:effectLst/>
                          <a:latin typeface="+mj-lt"/>
                        </a:rPr>
                        <a:t>$3,000 (&lt;$50K)</a:t>
                      </a:r>
                    </a:p>
                    <a:p>
                      <a:pPr algn="ctr" fontAlgn="b"/>
                      <a:r>
                        <a:rPr lang="nn-NO" sz="1000" u="none" strike="noStrike" dirty="0">
                          <a:effectLst/>
                          <a:latin typeface="+mj-lt"/>
                        </a:rPr>
                        <a:t>$4,000 ($50K-$119K)</a:t>
                      </a:r>
                    </a:p>
                    <a:p>
                      <a:pPr algn="ctr" fontAlgn="b"/>
                      <a:r>
                        <a:rPr lang="nn-NO" sz="1000" u="none" strike="noStrike" dirty="0">
                          <a:effectLst/>
                          <a:latin typeface="+mj-lt"/>
                        </a:rPr>
                        <a:t>$6,000 (&gt;=$120K)</a:t>
                      </a:r>
                      <a:endParaRPr lang="nn-NO"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u="none" strike="noStrike" dirty="0">
                          <a:effectLst/>
                          <a:latin typeface="+mj-lt"/>
                        </a:rPr>
                        <a:t>$7,000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2543673"/>
                  </a:ext>
                </a:extLst>
              </a:tr>
              <a:tr h="847559">
                <a:tc>
                  <a:txBody>
                    <a:bodyPr/>
                    <a:lstStyle/>
                    <a:p>
                      <a:pPr algn="l" fontAlgn="b"/>
                      <a:r>
                        <a:rPr lang="en-US" sz="1000" b="1" u="none" strike="noStrike" dirty="0">
                          <a:effectLst/>
                          <a:latin typeface="+mj-lt"/>
                        </a:rPr>
                        <a:t>Co-insurance</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000" b="0" u="none" strike="noStrike" dirty="0">
                          <a:effectLst/>
                          <a:latin typeface="+mj-lt"/>
                        </a:rPr>
                        <a:t>pay 10%</a:t>
                      </a:r>
                      <a:endParaRPr lang="en-US" sz="1000" b="0"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u="none" strike="noStrike" dirty="0">
                          <a:effectLst/>
                          <a:latin typeface="+mj-lt"/>
                        </a:rPr>
                        <a:t>pay 20%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u="none" strike="noStrike" dirty="0">
                          <a:effectLst/>
                          <a:latin typeface="+mj-lt"/>
                        </a:rPr>
                        <a:t>pay 10%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u="none" strike="noStrike" dirty="0">
                          <a:effectLst/>
                          <a:latin typeface="+mj-lt"/>
                        </a:rPr>
                        <a:t>pay 20%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u="none" strike="noStrike" dirty="0">
                          <a:effectLst/>
                          <a:latin typeface="+mj-lt"/>
                        </a:rPr>
                        <a:t>pay 30%</a:t>
                      </a:r>
                      <a:endParaRPr lang="en-US" sz="1000" b="1" i="0" u="none" strike="noStrike" dirty="0">
                        <a:solidFill>
                          <a:srgbClr val="000000"/>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u="none" strike="noStrike" dirty="0">
                          <a:effectLst/>
                          <a:latin typeface="+mj-lt"/>
                        </a:rPr>
                        <a:t>pay 10%</a:t>
                      </a: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u="none" strike="noStrike" dirty="0">
                          <a:effectLst/>
                          <a:latin typeface="+mj-lt"/>
                        </a:rPr>
                        <a:t>pay 20%</a:t>
                      </a: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000" u="none" strike="noStrike" dirty="0">
                          <a:solidFill>
                            <a:schemeClr val="tx1"/>
                          </a:solidFill>
                          <a:effectLst/>
                          <a:latin typeface="+mj-lt"/>
                        </a:rPr>
                        <a:t>pay 30%</a:t>
                      </a:r>
                      <a:endParaRPr lang="en-US" sz="1000" b="1" i="0" u="none" strike="noStrike" dirty="0">
                        <a:solidFill>
                          <a:schemeClr val="tx1"/>
                        </a:solidFill>
                        <a:effectLst/>
                        <a:latin typeface="+mj-lt"/>
                      </a:endParaRPr>
                    </a:p>
                  </a:txBody>
                  <a:tcPr marL="7518" marR="7518" marT="7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3694887"/>
                  </a:ext>
                </a:extLst>
              </a:tr>
            </a:tbl>
          </a:graphicData>
        </a:graphic>
      </p:graphicFrame>
      <p:sp>
        <p:nvSpPr>
          <p:cNvPr id="7" name="TextBox 6"/>
          <p:cNvSpPr txBox="1"/>
          <p:nvPr/>
        </p:nvSpPr>
        <p:spPr>
          <a:xfrm>
            <a:off x="469900" y="5991225"/>
            <a:ext cx="6858000" cy="261610"/>
          </a:xfrm>
          <a:prstGeom prst="rect">
            <a:avLst/>
          </a:prstGeom>
          <a:noFill/>
        </p:spPr>
        <p:txBody>
          <a:bodyPr>
            <a:spAutoFit/>
          </a:bodyPr>
          <a:lstStyle/>
          <a:p>
            <a:pPr>
              <a:defRPr/>
            </a:pPr>
            <a:r>
              <a:rPr lang="en-US" sz="1100" i="1" dirty="0">
                <a:latin typeface="+mj-lt"/>
              </a:rPr>
              <a:t>** You can locate providers in the Preferred Network and the EHP/Cigna network at ehp.org.	</a:t>
            </a:r>
          </a:p>
        </p:txBody>
      </p:sp>
    </p:spTree>
    <p:extLst>
      <p:ext uri="{BB962C8B-B14F-4D97-AF65-F5344CB8AC3E}">
        <p14:creationId xmlns:p14="http://schemas.microsoft.com/office/powerpoint/2010/main" val="17636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Benefits Overview</a:t>
            </a:r>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13</a:t>
            </a:fld>
            <a:endParaRPr lang="en-US" dirty="0"/>
          </a:p>
        </p:txBody>
      </p:sp>
      <p:sp>
        <p:nvSpPr>
          <p:cNvPr id="6" name="TextBox 5"/>
          <p:cNvSpPr txBox="1"/>
          <p:nvPr/>
        </p:nvSpPr>
        <p:spPr>
          <a:xfrm>
            <a:off x="459015" y="5638431"/>
            <a:ext cx="6858000" cy="430887"/>
          </a:xfrm>
          <a:prstGeom prst="rect">
            <a:avLst/>
          </a:prstGeom>
          <a:noFill/>
        </p:spPr>
        <p:txBody>
          <a:bodyPr>
            <a:spAutoFit/>
          </a:bodyPr>
          <a:lstStyle/>
          <a:p>
            <a:pPr>
              <a:defRPr/>
            </a:pPr>
            <a:r>
              <a:rPr lang="en-US" sz="1100" i="1" dirty="0">
                <a:latin typeface="+mj-lt"/>
              </a:rPr>
              <a:t>* For select services such as hospitalization, coverage begins once you have met the deductible for the year.</a:t>
            </a:r>
          </a:p>
          <a:p>
            <a:pPr>
              <a:defRPr/>
            </a:pPr>
            <a:r>
              <a:rPr lang="en-US" sz="1100" i="1" dirty="0">
                <a:latin typeface="+mj-lt"/>
              </a:rPr>
              <a:t>** You can locate providers in the Preferred Network and the EHP/Cigna network at ehp.org.	</a:t>
            </a:r>
          </a:p>
        </p:txBody>
      </p:sp>
      <p:graphicFrame>
        <p:nvGraphicFramePr>
          <p:cNvPr id="8" name="Table 7"/>
          <p:cNvGraphicFramePr>
            <a:graphicFrameLocks noGrp="1"/>
          </p:cNvGraphicFramePr>
          <p:nvPr>
            <p:extLst>
              <p:ext uri="{D42A27DB-BD31-4B8C-83A1-F6EECF244321}">
                <p14:modId xmlns:p14="http://schemas.microsoft.com/office/powerpoint/2010/main" val="481998983"/>
              </p:ext>
            </p:extLst>
          </p:nvPr>
        </p:nvGraphicFramePr>
        <p:xfrm>
          <a:off x="554729" y="1568805"/>
          <a:ext cx="8673097" cy="4014801"/>
        </p:xfrm>
        <a:graphic>
          <a:graphicData uri="http://schemas.openxmlformats.org/drawingml/2006/table">
            <a:tbl>
              <a:tblPr>
                <a:tableStyleId>{5C22544A-7EE6-4342-B048-85BDC9FD1C3A}</a:tableStyleId>
              </a:tblPr>
              <a:tblGrid>
                <a:gridCol w="1409253">
                  <a:extLst>
                    <a:ext uri="{9D8B030D-6E8A-4147-A177-3AD203B41FA5}">
                      <a16:colId xmlns:a16="http://schemas.microsoft.com/office/drawing/2014/main" val="1262073218"/>
                    </a:ext>
                  </a:extLst>
                </a:gridCol>
                <a:gridCol w="727701">
                  <a:extLst>
                    <a:ext uri="{9D8B030D-6E8A-4147-A177-3AD203B41FA5}">
                      <a16:colId xmlns:a16="http://schemas.microsoft.com/office/drawing/2014/main" val="585015164"/>
                    </a:ext>
                  </a:extLst>
                </a:gridCol>
                <a:gridCol w="727701">
                  <a:extLst>
                    <a:ext uri="{9D8B030D-6E8A-4147-A177-3AD203B41FA5}">
                      <a16:colId xmlns:a16="http://schemas.microsoft.com/office/drawing/2014/main" val="8252668"/>
                    </a:ext>
                  </a:extLst>
                </a:gridCol>
                <a:gridCol w="995791">
                  <a:extLst>
                    <a:ext uri="{9D8B030D-6E8A-4147-A177-3AD203B41FA5}">
                      <a16:colId xmlns:a16="http://schemas.microsoft.com/office/drawing/2014/main" val="2906857962"/>
                    </a:ext>
                  </a:extLst>
                </a:gridCol>
                <a:gridCol w="897274">
                  <a:extLst>
                    <a:ext uri="{9D8B030D-6E8A-4147-A177-3AD203B41FA5}">
                      <a16:colId xmlns:a16="http://schemas.microsoft.com/office/drawing/2014/main" val="3715439798"/>
                    </a:ext>
                  </a:extLst>
                </a:gridCol>
                <a:gridCol w="1060415">
                  <a:extLst>
                    <a:ext uri="{9D8B030D-6E8A-4147-A177-3AD203B41FA5}">
                      <a16:colId xmlns:a16="http://schemas.microsoft.com/office/drawing/2014/main" val="3935457836"/>
                    </a:ext>
                  </a:extLst>
                </a:gridCol>
                <a:gridCol w="897274">
                  <a:extLst>
                    <a:ext uri="{9D8B030D-6E8A-4147-A177-3AD203B41FA5}">
                      <a16:colId xmlns:a16="http://schemas.microsoft.com/office/drawing/2014/main" val="2163627162"/>
                    </a:ext>
                  </a:extLst>
                </a:gridCol>
                <a:gridCol w="978844">
                  <a:extLst>
                    <a:ext uri="{9D8B030D-6E8A-4147-A177-3AD203B41FA5}">
                      <a16:colId xmlns:a16="http://schemas.microsoft.com/office/drawing/2014/main" val="3897442914"/>
                    </a:ext>
                  </a:extLst>
                </a:gridCol>
                <a:gridCol w="978844">
                  <a:extLst>
                    <a:ext uri="{9D8B030D-6E8A-4147-A177-3AD203B41FA5}">
                      <a16:colId xmlns:a16="http://schemas.microsoft.com/office/drawing/2014/main" val="3909750466"/>
                    </a:ext>
                  </a:extLst>
                </a:gridCol>
              </a:tblGrid>
              <a:tr h="609805">
                <a:tc>
                  <a:txBody>
                    <a:bodyPr/>
                    <a:lstStyle/>
                    <a:p>
                      <a:pPr algn="l" fontAlgn="b"/>
                      <a:r>
                        <a:rPr lang="en-US" sz="1600" u="none" strike="noStrike" dirty="0">
                          <a:effectLst/>
                        </a:rPr>
                        <a:t> </a:t>
                      </a:r>
                      <a:endParaRPr lang="en-US" sz="1600" b="1" i="0" u="none" strike="noStrike" dirty="0">
                        <a:solidFill>
                          <a:srgbClr val="FFFFFF"/>
                        </a:solidFill>
                        <a:effectLst/>
                        <a:latin typeface="Calibri" panose="020F0502020204030204" pitchFamily="34" charset="0"/>
                      </a:endParaRPr>
                    </a:p>
                  </a:txBody>
                  <a:tcPr marL="7735" marR="7735" marT="7736"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400" b="1" u="none" strike="noStrike" dirty="0">
                          <a:solidFill>
                            <a:schemeClr val="bg1"/>
                          </a:solidFill>
                          <a:effectLst/>
                        </a:rPr>
                        <a:t>EHP EPO Plan</a:t>
                      </a:r>
                      <a:br>
                        <a:rPr lang="en-US" sz="1400" b="1" u="none" strike="noStrike" dirty="0">
                          <a:solidFill>
                            <a:schemeClr val="bg1"/>
                          </a:solidFill>
                          <a:effectLst/>
                        </a:rPr>
                      </a:br>
                      <a:r>
                        <a:rPr lang="en-US" sz="1400" b="1" u="none" strike="noStrike" dirty="0">
                          <a:solidFill>
                            <a:schemeClr val="bg1"/>
                          </a:solidFill>
                          <a:effectLst/>
                        </a:rPr>
                        <a:t>(in-network only)</a:t>
                      </a:r>
                      <a:endParaRPr lang="en-US" sz="14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8C3C"/>
                    </a:solidFill>
                  </a:tcPr>
                </a:tc>
                <a:tc hMerge="1">
                  <a:txBody>
                    <a:bodyPr/>
                    <a:lstStyle/>
                    <a:p>
                      <a:endParaRPr lang="en-US"/>
                    </a:p>
                  </a:txBody>
                  <a:tcPr/>
                </a:tc>
                <a:tc gridSpan="3">
                  <a:txBody>
                    <a:bodyPr/>
                    <a:lstStyle/>
                    <a:p>
                      <a:pPr algn="ctr" fontAlgn="b"/>
                      <a:r>
                        <a:rPr lang="en-US" sz="1400" b="1" u="none" strike="noStrike" dirty="0">
                          <a:solidFill>
                            <a:schemeClr val="bg1"/>
                          </a:solidFill>
                          <a:effectLst/>
                        </a:rPr>
                        <a:t>EHP PPO Plan</a:t>
                      </a:r>
                      <a:endParaRPr lang="en-US" sz="1400" b="1" i="0" u="none" strike="noStrike" dirty="0">
                        <a:solidFill>
                          <a:schemeClr val="bg1"/>
                        </a:solidFill>
                        <a:effectLst/>
                        <a:latin typeface="Calibri" panose="020F0502020204030204" pitchFamily="34" charset="0"/>
                      </a:endParaRPr>
                    </a:p>
                  </a:txBody>
                  <a:tcPr marL="8029" marR="8029" marT="8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2C5F"/>
                    </a:solidFill>
                  </a:tcPr>
                </a:tc>
                <a:tc hMerge="1">
                  <a:txBody>
                    <a:bodyPr/>
                    <a:lstStyle/>
                    <a:p>
                      <a:endParaRPr lang="en-US"/>
                    </a:p>
                  </a:txBody>
                  <a:tcPr/>
                </a:tc>
                <a:tc hMerge="1">
                  <a:txBody>
                    <a:bodyPr/>
                    <a:lstStyle/>
                    <a:p>
                      <a:endParaRPr lang="en-US"/>
                    </a:p>
                  </a:txBody>
                  <a:tcPr/>
                </a:tc>
                <a:tc gridSpan="3">
                  <a:txBody>
                    <a:bodyPr/>
                    <a:lstStyle/>
                    <a:p>
                      <a:pPr algn="ctr" fontAlgn="b"/>
                      <a:r>
                        <a:rPr lang="en-US" sz="1400" b="1" u="none" strike="noStrike" dirty="0">
                          <a:solidFill>
                            <a:schemeClr val="bg1"/>
                          </a:solidFill>
                          <a:effectLst/>
                        </a:rPr>
                        <a:t>EHP DPC Plan</a:t>
                      </a:r>
                      <a:endParaRPr lang="en-US" sz="1400" b="1" i="0" u="none" strike="noStrike" dirty="0">
                        <a:solidFill>
                          <a:schemeClr val="bg1"/>
                        </a:solidFill>
                        <a:effectLst/>
                        <a:latin typeface="Calibri" panose="020F0502020204030204" pitchFamily="34" charset="0"/>
                      </a:endParaRPr>
                    </a:p>
                  </a:txBody>
                  <a:tcPr marL="8029" marR="8029" marT="8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pPr algn="ctr" fontAlgn="b"/>
                      <a:endParaRPr lang="en-US" sz="1400" b="1" i="0" u="none" strike="noStrike" dirty="0">
                        <a:solidFill>
                          <a:schemeClr val="bg1"/>
                        </a:solidFill>
                        <a:effectLst/>
                        <a:latin typeface="Calibri" panose="020F0502020204030204" pitchFamily="34" charset="0"/>
                      </a:endParaRPr>
                    </a:p>
                  </a:txBody>
                  <a:tcPr marL="8029" marR="8029" marT="80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218566229"/>
                  </a:ext>
                </a:extLst>
              </a:tr>
              <a:tr h="665678">
                <a:tc>
                  <a:txBody>
                    <a:bodyPr/>
                    <a:lstStyle/>
                    <a:p>
                      <a:pPr algn="ctr" fontAlgn="b"/>
                      <a:r>
                        <a:rPr lang="en-US" sz="1200" b="1" u="none" strike="noStrike" dirty="0">
                          <a:solidFill>
                            <a:schemeClr val="bg1"/>
                          </a:solidFill>
                          <a:effectLst/>
                        </a:rPr>
                        <a:t>Office Visits</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378"/>
                    </a:solidFill>
                  </a:tcPr>
                </a:tc>
                <a:tc>
                  <a:txBody>
                    <a:bodyPr/>
                    <a:lstStyle/>
                    <a:p>
                      <a:pPr algn="ctr" fontAlgn="b"/>
                      <a:r>
                        <a:rPr lang="en-US" sz="1200" u="none" strike="noStrike" dirty="0">
                          <a:solidFill>
                            <a:schemeClr val="bg1"/>
                          </a:solidFill>
                          <a:effectLst/>
                        </a:rPr>
                        <a:t>Preferred </a:t>
                      </a:r>
                      <a:br>
                        <a:rPr lang="en-US" sz="1200" u="none" strike="noStrike" dirty="0">
                          <a:solidFill>
                            <a:schemeClr val="bg1"/>
                          </a:solidFill>
                          <a:effectLst/>
                        </a:rPr>
                      </a:br>
                      <a:r>
                        <a:rPr lang="en-US" sz="1200" u="none" strike="noStrike" dirty="0">
                          <a:solidFill>
                            <a:schemeClr val="bg1"/>
                          </a:solidFill>
                          <a:effectLst/>
                        </a:rPr>
                        <a:t>Network**</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B98C"/>
                    </a:solidFill>
                  </a:tcPr>
                </a:tc>
                <a:tc>
                  <a:txBody>
                    <a:bodyPr/>
                    <a:lstStyle/>
                    <a:p>
                      <a:pPr algn="ctr" fontAlgn="b"/>
                      <a:r>
                        <a:rPr lang="en-US" sz="1200" u="none" strike="noStrike" dirty="0">
                          <a:solidFill>
                            <a:schemeClr val="bg1"/>
                          </a:solidFill>
                          <a:effectLst/>
                        </a:rPr>
                        <a:t>EHP </a:t>
                      </a:r>
                      <a:br>
                        <a:rPr lang="en-US" sz="1200" u="none" strike="noStrike" dirty="0">
                          <a:solidFill>
                            <a:schemeClr val="bg1"/>
                          </a:solidFill>
                          <a:effectLst/>
                        </a:rPr>
                      </a:br>
                      <a:r>
                        <a:rPr lang="en-US" sz="1200" u="none" strike="noStrike" dirty="0">
                          <a:solidFill>
                            <a:schemeClr val="bg1"/>
                          </a:solidFill>
                          <a:effectLst/>
                        </a:rPr>
                        <a:t>Network**</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B98C"/>
                    </a:solidFill>
                  </a:tcPr>
                </a:tc>
                <a:tc>
                  <a:txBody>
                    <a:bodyPr/>
                    <a:lstStyle/>
                    <a:p>
                      <a:pPr algn="ctr" fontAlgn="b"/>
                      <a:r>
                        <a:rPr lang="en-US" sz="1200" u="none" strike="noStrike" dirty="0">
                          <a:solidFill>
                            <a:schemeClr val="bg1"/>
                          </a:solidFill>
                          <a:effectLst/>
                        </a:rPr>
                        <a:t>Preferred </a:t>
                      </a:r>
                      <a:br>
                        <a:rPr lang="en-US" sz="1200" u="none" strike="noStrike" dirty="0">
                          <a:solidFill>
                            <a:schemeClr val="bg1"/>
                          </a:solidFill>
                          <a:effectLst/>
                        </a:rPr>
                      </a:br>
                      <a:r>
                        <a:rPr lang="en-US" sz="1200" u="none" strike="noStrike" dirty="0">
                          <a:solidFill>
                            <a:schemeClr val="bg1"/>
                          </a:solidFill>
                          <a:effectLst/>
                        </a:rPr>
                        <a:t>Network**</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200" u="none" strike="noStrike" dirty="0">
                          <a:solidFill>
                            <a:schemeClr val="bg1"/>
                          </a:solidFill>
                          <a:effectLst/>
                        </a:rPr>
                        <a:t>EHP </a:t>
                      </a:r>
                      <a:br>
                        <a:rPr lang="en-US" sz="1200" u="none" strike="noStrike" dirty="0">
                          <a:solidFill>
                            <a:schemeClr val="bg1"/>
                          </a:solidFill>
                          <a:effectLst/>
                        </a:rPr>
                      </a:br>
                      <a:r>
                        <a:rPr lang="en-US" sz="1200" u="none" strike="noStrike" dirty="0">
                          <a:solidFill>
                            <a:schemeClr val="bg1"/>
                          </a:solidFill>
                          <a:effectLst/>
                        </a:rPr>
                        <a:t>Network **</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200" u="none" strike="noStrike" dirty="0">
                          <a:solidFill>
                            <a:schemeClr val="bg1"/>
                          </a:solidFill>
                          <a:effectLst/>
                        </a:rPr>
                        <a:t>Out-of-Network</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200" u="none" strike="noStrike" dirty="0">
                          <a:solidFill>
                            <a:schemeClr val="bg1"/>
                          </a:solidFill>
                          <a:effectLst/>
                        </a:rPr>
                        <a:t>Preferred </a:t>
                      </a:r>
                      <a:br>
                        <a:rPr lang="en-US" sz="1200" u="none" strike="noStrike" dirty="0">
                          <a:solidFill>
                            <a:schemeClr val="bg1"/>
                          </a:solidFill>
                          <a:effectLst/>
                        </a:rPr>
                      </a:br>
                      <a:r>
                        <a:rPr lang="en-US" sz="1200" u="none" strike="noStrike" dirty="0">
                          <a:solidFill>
                            <a:schemeClr val="bg1"/>
                          </a:solidFill>
                          <a:effectLst/>
                        </a:rPr>
                        <a:t>Network**</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200" u="none" strike="noStrike" dirty="0">
                          <a:solidFill>
                            <a:schemeClr val="bg1"/>
                          </a:solidFill>
                          <a:effectLst/>
                        </a:rPr>
                        <a:t>EHP Network**</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dirty="0">
                          <a:solidFill>
                            <a:schemeClr val="bg1"/>
                          </a:solidFill>
                          <a:effectLst/>
                        </a:rPr>
                        <a:t>Out-of-Network</a:t>
                      </a:r>
                      <a:endParaRPr lang="en-US" sz="1200" b="1" i="0" u="none" strike="noStrike" dirty="0">
                        <a:solidFill>
                          <a:schemeClr val="bg1"/>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620776079"/>
                  </a:ext>
                </a:extLst>
              </a:tr>
              <a:tr h="681159">
                <a:tc>
                  <a:txBody>
                    <a:bodyPr/>
                    <a:lstStyle/>
                    <a:p>
                      <a:pPr algn="ctr" fontAlgn="b"/>
                      <a:r>
                        <a:rPr lang="en-US" sz="1200" b="1" u="none" strike="noStrike" dirty="0">
                          <a:effectLst/>
                        </a:rPr>
                        <a:t>Primary Care</a:t>
                      </a:r>
                    </a:p>
                    <a:p>
                      <a:pPr algn="ctr" fontAlgn="b"/>
                      <a:r>
                        <a:rPr lang="en-US" sz="1200" b="1" u="none" strike="noStrike" dirty="0">
                          <a:effectLst/>
                        </a:rPr>
                        <a:t>Office Visit</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a:effectLst/>
                        </a:rPr>
                        <a:t>$20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$20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1200" u="none" strike="noStrike" dirty="0">
                          <a:effectLst/>
                        </a:rPr>
                        <a:t>$10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b"/>
                      <a:r>
                        <a:rPr lang="en-US" sz="1200" u="none" strike="noStrike" dirty="0">
                          <a:effectLst/>
                        </a:rPr>
                        <a:t>pay 30%*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DPC visit: $0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Not applicable</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ctr" latinLnBrk="0" hangingPunct="1">
                        <a:lnSpc>
                          <a:spcPct val="100000"/>
                        </a:lnSpc>
                        <a:spcBef>
                          <a:spcPts val="0"/>
                        </a:spcBef>
                        <a:spcAft>
                          <a:spcPts val="0"/>
                        </a:spcAft>
                        <a:buClrTx/>
                        <a:buSzTx/>
                        <a:buFontTx/>
                        <a:buNone/>
                        <a:tabLst/>
                        <a:defRPr/>
                      </a:pPr>
                      <a:r>
                        <a:rPr lang="en-US" sz="1200" u="none" strike="noStrike" dirty="0">
                          <a:effectLst/>
                        </a:rPr>
                        <a:t>Not applicable</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9390084"/>
                  </a:ext>
                </a:extLst>
              </a:tr>
              <a:tr h="681159">
                <a:tc>
                  <a:txBody>
                    <a:bodyPr/>
                    <a:lstStyle/>
                    <a:p>
                      <a:pPr algn="ctr" fontAlgn="b"/>
                      <a:r>
                        <a:rPr lang="en-US" sz="1200" b="1" u="none" strike="noStrike" dirty="0">
                          <a:effectLst/>
                        </a:rPr>
                        <a:t>Primary Care</a:t>
                      </a:r>
                    </a:p>
                    <a:p>
                      <a:pPr algn="ctr" fontAlgn="b"/>
                      <a:r>
                        <a:rPr lang="en-US" sz="1200" b="1" u="none" strike="noStrike" dirty="0">
                          <a:effectLst/>
                        </a:rPr>
                        <a:t>Office Visit</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a:effectLst/>
                        </a:rPr>
                        <a:t>$20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$20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1200" u="none" strike="noStrike" dirty="0">
                          <a:effectLst/>
                        </a:rPr>
                        <a:t>$10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b"/>
                      <a:r>
                        <a:rPr lang="en-US" sz="1200" u="none" strike="noStrike" dirty="0">
                          <a:effectLst/>
                        </a:rPr>
                        <a:t>pay 30%*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1200" u="none" strike="noStrike" dirty="0">
                          <a:effectLst/>
                        </a:rPr>
                        <a:t>$10 copay </a:t>
                      </a:r>
                    </a:p>
                    <a:p>
                      <a:pPr algn="ctr" fontAlgn="b"/>
                      <a:r>
                        <a:rPr lang="en-US" sz="1200" u="none" strike="noStrike" dirty="0">
                          <a:effectLst/>
                        </a:rPr>
                        <a:t>for Non-DPC enrollees</a:t>
                      </a: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7735" marR="7735" marT="7735"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mj-lt"/>
                        </a:rPr>
                        <a:t>pay 30%*</a:t>
                      </a: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0598652"/>
                  </a:ext>
                </a:extLst>
              </a:tr>
              <a:tr h="410312">
                <a:tc>
                  <a:txBody>
                    <a:bodyPr/>
                    <a:lstStyle/>
                    <a:p>
                      <a:pPr algn="ctr" fontAlgn="b"/>
                      <a:r>
                        <a:rPr lang="en-US" sz="1200" b="1" u="none" strike="noStrike" dirty="0">
                          <a:effectLst/>
                        </a:rPr>
                        <a:t>Specialist</a:t>
                      </a:r>
                    </a:p>
                    <a:p>
                      <a:pPr algn="ctr" fontAlgn="b"/>
                      <a:r>
                        <a:rPr lang="en-US" sz="1200" b="1" u="none" strike="noStrike" dirty="0">
                          <a:effectLst/>
                        </a:rPr>
                        <a:t>Office Visit</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a:effectLst/>
                        </a:rPr>
                        <a:t>pay </a:t>
                      </a:r>
                      <a:r>
                        <a:rPr lang="en-US" sz="1200" u="none" strike="noStrike" dirty="0">
                          <a:effectLst/>
                        </a:rPr>
                        <a:t>10%*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pay 20%*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pay 10%*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pay 20%*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pay 30%*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pay 10%*,</a:t>
                      </a:r>
                    </a:p>
                    <a:p>
                      <a:pPr algn="ctr" fontAlgn="b"/>
                      <a:r>
                        <a:rPr lang="en-US" sz="1200" b="0" i="0" u="none" strike="noStrike" dirty="0">
                          <a:solidFill>
                            <a:srgbClr val="000000"/>
                          </a:solidFill>
                          <a:effectLst/>
                          <a:latin typeface="+mj-lt"/>
                        </a:rPr>
                        <a:t>5% with DPC referral</a:t>
                      </a: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dirty="0">
                          <a:effectLst/>
                        </a:rPr>
                        <a:t>pay 20%*, 1</a:t>
                      </a:r>
                      <a:r>
                        <a:rPr lang="en-US" sz="1200" b="0" i="0" u="none" strike="noStrike" kern="1200" dirty="0">
                          <a:solidFill>
                            <a:srgbClr val="000000"/>
                          </a:solidFill>
                          <a:effectLst/>
                          <a:latin typeface="+mn-lt"/>
                          <a:ea typeface="+mn-ea"/>
                          <a:cs typeface="+mn-cs"/>
                        </a:rPr>
                        <a:t>5% with DPC referral</a:t>
                      </a: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j-lt"/>
                          <a:ea typeface="+mn-ea"/>
                          <a:cs typeface="+mn-cs"/>
                        </a:rPr>
                        <a:t>pay 30%*</a:t>
                      </a:r>
                    </a:p>
                    <a:p>
                      <a:pPr algn="ctr" fontAlgn="b"/>
                      <a:endParaRPr lang="en-US" sz="1200" b="1" i="0" u="none" strike="noStrike" dirty="0">
                        <a:solidFill>
                          <a:schemeClr val="tx1"/>
                        </a:solidFill>
                        <a:effectLst/>
                        <a:latin typeface="+mj-lt"/>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3174005"/>
                  </a:ext>
                </a:extLst>
              </a:tr>
              <a:tr h="410312">
                <a:tc>
                  <a:txBody>
                    <a:bodyPr/>
                    <a:lstStyle/>
                    <a:p>
                      <a:pPr algn="ctr" fontAlgn="b"/>
                      <a:r>
                        <a:rPr lang="en-US" sz="1200" b="1" u="none" strike="noStrike" dirty="0">
                          <a:effectLst/>
                        </a:rPr>
                        <a:t>Mental Health</a:t>
                      </a:r>
                    </a:p>
                    <a:p>
                      <a:pPr algn="ctr" fontAlgn="b"/>
                      <a:r>
                        <a:rPr lang="en-US" sz="1200" b="1" u="none" strike="noStrike" dirty="0">
                          <a:effectLst/>
                        </a:rPr>
                        <a:t>Visit</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a:effectLst/>
                        </a:rPr>
                        <a:t>$</a:t>
                      </a:r>
                      <a:r>
                        <a:rPr lang="en-US" sz="1200" u="none" strike="noStrike">
                          <a:effectLst/>
                        </a:rPr>
                        <a:t>20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$20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$10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$10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pay 30%*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$5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dirty="0">
                          <a:effectLst/>
                        </a:rPr>
                        <a:t>$5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a:solidFill>
                            <a:schemeClr val="tx1"/>
                          </a:solidFill>
                          <a:effectLst/>
                          <a:latin typeface="+mj-lt"/>
                          <a:ea typeface="+mn-ea"/>
                          <a:cs typeface="+mn-cs"/>
                        </a:rPr>
                        <a:t>pay 30%*</a:t>
                      </a: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0286781"/>
                  </a:ext>
                </a:extLst>
              </a:tr>
              <a:tr h="410312">
                <a:tc>
                  <a:txBody>
                    <a:bodyPr/>
                    <a:lstStyle/>
                    <a:p>
                      <a:pPr algn="ctr" fontAlgn="b"/>
                      <a:r>
                        <a:rPr lang="en-US" sz="1200" b="1" u="none" strike="noStrike" dirty="0">
                          <a:effectLst/>
                        </a:rPr>
                        <a:t>Wellness</a:t>
                      </a:r>
                    </a:p>
                    <a:p>
                      <a:pPr algn="ctr" fontAlgn="b"/>
                      <a:r>
                        <a:rPr lang="en-US" sz="1200" b="1" u="none" strike="noStrike" dirty="0">
                          <a:effectLst/>
                        </a:rPr>
                        <a:t>Visit</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a:effectLst/>
                        </a:rPr>
                        <a:t>$</a:t>
                      </a:r>
                      <a:r>
                        <a:rPr lang="en-US" sz="1200" u="none" strike="noStrike">
                          <a:effectLst/>
                        </a:rPr>
                        <a:t>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a:t>
                      </a:r>
                      <a:r>
                        <a:rPr lang="en-US" sz="1200" u="none" strike="noStrike">
                          <a:effectLst/>
                        </a:rPr>
                        <a:t>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a:t>
                      </a:r>
                      <a:r>
                        <a:rPr lang="en-US" sz="1200" u="none" strike="noStrike">
                          <a:effectLst/>
                        </a:rPr>
                        <a:t>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pay 30%*</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$0 copay</a:t>
                      </a:r>
                      <a:endParaRPr lang="en-US" sz="1200" b="1" i="0" u="none" strike="noStrike" dirty="0">
                        <a:solidFill>
                          <a:srgbClr val="000000"/>
                        </a:solidFill>
                        <a:effectLst/>
                        <a:latin typeface="Calibri" panose="020F0502020204030204" pitchFamily="34" charset="0"/>
                      </a:endParaRP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j-lt"/>
                          <a:ea typeface="+mn-ea"/>
                          <a:cs typeface="+mn-cs"/>
                        </a:rPr>
                        <a:t>pay 30%*</a:t>
                      </a:r>
                    </a:p>
                  </a:txBody>
                  <a:tcPr marL="7735" marR="7735" marT="7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5723337"/>
                  </a:ext>
                </a:extLst>
              </a:tr>
            </a:tbl>
          </a:graphicData>
        </a:graphic>
      </p:graphicFrame>
    </p:spTree>
    <p:extLst>
      <p:ext uri="{BB962C8B-B14F-4D97-AF65-F5344CB8AC3E}">
        <p14:creationId xmlns:p14="http://schemas.microsoft.com/office/powerpoint/2010/main" val="3980310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Benefits Overview</a:t>
            </a:r>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14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50016822"/>
              </p:ext>
            </p:extLst>
          </p:nvPr>
        </p:nvGraphicFramePr>
        <p:xfrm>
          <a:off x="571775" y="1580974"/>
          <a:ext cx="8543234" cy="4539902"/>
        </p:xfrm>
        <a:graphic>
          <a:graphicData uri="http://schemas.openxmlformats.org/drawingml/2006/table">
            <a:tbl>
              <a:tblPr>
                <a:tableStyleId>{5C22544A-7EE6-4342-B048-85BDC9FD1C3A}</a:tableStyleId>
              </a:tblPr>
              <a:tblGrid>
                <a:gridCol w="990908">
                  <a:extLst>
                    <a:ext uri="{9D8B030D-6E8A-4147-A177-3AD203B41FA5}">
                      <a16:colId xmlns:a16="http://schemas.microsoft.com/office/drawing/2014/main" val="1262073218"/>
                    </a:ext>
                  </a:extLst>
                </a:gridCol>
                <a:gridCol w="894767">
                  <a:extLst>
                    <a:ext uri="{9D8B030D-6E8A-4147-A177-3AD203B41FA5}">
                      <a16:colId xmlns:a16="http://schemas.microsoft.com/office/drawing/2014/main" val="585015164"/>
                    </a:ext>
                  </a:extLst>
                </a:gridCol>
                <a:gridCol w="914400">
                  <a:extLst>
                    <a:ext uri="{9D8B030D-6E8A-4147-A177-3AD203B41FA5}">
                      <a16:colId xmlns:a16="http://schemas.microsoft.com/office/drawing/2014/main" val="8252668"/>
                    </a:ext>
                  </a:extLst>
                </a:gridCol>
                <a:gridCol w="876300">
                  <a:extLst>
                    <a:ext uri="{9D8B030D-6E8A-4147-A177-3AD203B41FA5}">
                      <a16:colId xmlns:a16="http://schemas.microsoft.com/office/drawing/2014/main" val="2906857962"/>
                    </a:ext>
                  </a:extLst>
                </a:gridCol>
                <a:gridCol w="914400">
                  <a:extLst>
                    <a:ext uri="{9D8B030D-6E8A-4147-A177-3AD203B41FA5}">
                      <a16:colId xmlns:a16="http://schemas.microsoft.com/office/drawing/2014/main" val="3715439798"/>
                    </a:ext>
                  </a:extLst>
                </a:gridCol>
                <a:gridCol w="984113">
                  <a:extLst>
                    <a:ext uri="{9D8B030D-6E8A-4147-A177-3AD203B41FA5}">
                      <a16:colId xmlns:a16="http://schemas.microsoft.com/office/drawing/2014/main" val="3935457836"/>
                    </a:ext>
                  </a:extLst>
                </a:gridCol>
                <a:gridCol w="932908">
                  <a:extLst>
                    <a:ext uri="{9D8B030D-6E8A-4147-A177-3AD203B41FA5}">
                      <a16:colId xmlns:a16="http://schemas.microsoft.com/office/drawing/2014/main" val="2163627162"/>
                    </a:ext>
                  </a:extLst>
                </a:gridCol>
                <a:gridCol w="1017719">
                  <a:extLst>
                    <a:ext uri="{9D8B030D-6E8A-4147-A177-3AD203B41FA5}">
                      <a16:colId xmlns:a16="http://schemas.microsoft.com/office/drawing/2014/main" val="3897442914"/>
                    </a:ext>
                  </a:extLst>
                </a:gridCol>
                <a:gridCol w="1017719">
                  <a:extLst>
                    <a:ext uri="{9D8B030D-6E8A-4147-A177-3AD203B41FA5}">
                      <a16:colId xmlns:a16="http://schemas.microsoft.com/office/drawing/2014/main" val="2822819304"/>
                    </a:ext>
                  </a:extLst>
                </a:gridCol>
              </a:tblGrid>
              <a:tr h="534261">
                <a:tc>
                  <a:txBody>
                    <a:bodyPr/>
                    <a:lstStyle/>
                    <a:p>
                      <a:pPr algn="l" fontAlgn="b"/>
                      <a:r>
                        <a:rPr lang="en-US" sz="1400" b="1" u="none" strike="noStrike" dirty="0">
                          <a:solidFill>
                            <a:schemeClr val="bg1"/>
                          </a:solidFill>
                          <a:effectLst/>
                          <a:latin typeface="+mj-lt"/>
                        </a:rPr>
                        <a:t> </a:t>
                      </a:r>
                      <a:endParaRPr lang="en-US" sz="1400" b="1" i="0" u="none" strike="noStrike" dirty="0">
                        <a:solidFill>
                          <a:schemeClr val="bg1"/>
                        </a:solidFill>
                        <a:effectLst/>
                        <a:latin typeface="+mj-lt"/>
                      </a:endParaRPr>
                    </a:p>
                  </a:txBody>
                  <a:tcPr marL="7735" marR="7735" marT="773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400" b="1" u="none" strike="noStrike" dirty="0">
                          <a:solidFill>
                            <a:schemeClr val="bg1"/>
                          </a:solidFill>
                          <a:effectLst/>
                          <a:latin typeface="+mj-lt"/>
                        </a:rPr>
                        <a:t>EHP EPO Plan</a:t>
                      </a:r>
                      <a:br>
                        <a:rPr lang="en-US" sz="1400" b="1" u="none" strike="noStrike" dirty="0">
                          <a:solidFill>
                            <a:schemeClr val="bg1"/>
                          </a:solidFill>
                          <a:effectLst/>
                          <a:latin typeface="+mj-lt"/>
                        </a:rPr>
                      </a:br>
                      <a:r>
                        <a:rPr lang="en-US" sz="1400" b="1" u="none" strike="noStrike" dirty="0">
                          <a:solidFill>
                            <a:schemeClr val="bg1"/>
                          </a:solidFill>
                          <a:effectLst/>
                          <a:latin typeface="+mj-lt"/>
                        </a:rPr>
                        <a:t>(in-network only)</a:t>
                      </a:r>
                      <a:endParaRPr lang="en-US" sz="1400" b="1" i="0" u="none" strike="noStrike" dirty="0">
                        <a:solidFill>
                          <a:schemeClr val="bg1"/>
                        </a:solidFill>
                        <a:effectLst/>
                        <a:latin typeface="+mj-lt"/>
                      </a:endParaRPr>
                    </a:p>
                  </a:txBody>
                  <a:tcPr marL="7735" marR="7735"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8C3C"/>
                    </a:solidFill>
                  </a:tcPr>
                </a:tc>
                <a:tc hMerge="1">
                  <a:txBody>
                    <a:bodyPr/>
                    <a:lstStyle/>
                    <a:p>
                      <a:endParaRPr lang="en-US"/>
                    </a:p>
                  </a:txBody>
                  <a:tcPr/>
                </a:tc>
                <a:tc gridSpan="3">
                  <a:txBody>
                    <a:bodyPr/>
                    <a:lstStyle/>
                    <a:p>
                      <a:pPr algn="ctr" fontAlgn="b"/>
                      <a:r>
                        <a:rPr lang="en-US" sz="1400" b="1" u="none" strike="noStrike" dirty="0">
                          <a:solidFill>
                            <a:schemeClr val="bg1"/>
                          </a:solidFill>
                          <a:effectLst/>
                          <a:latin typeface="+mj-lt"/>
                        </a:rPr>
                        <a:t>EHP PPO Plan</a:t>
                      </a:r>
                      <a:endParaRPr lang="en-US" sz="1400" b="1" i="0" u="none" strike="noStrike" dirty="0">
                        <a:solidFill>
                          <a:schemeClr val="bg1"/>
                        </a:solidFill>
                        <a:effectLst/>
                        <a:latin typeface="+mj-lt"/>
                      </a:endParaRPr>
                    </a:p>
                  </a:txBody>
                  <a:tcPr marL="8029" marR="8029"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2C5F"/>
                    </a:solidFill>
                  </a:tcPr>
                </a:tc>
                <a:tc hMerge="1">
                  <a:txBody>
                    <a:bodyPr/>
                    <a:lstStyle/>
                    <a:p>
                      <a:endParaRPr lang="en-US"/>
                    </a:p>
                  </a:txBody>
                  <a:tcPr/>
                </a:tc>
                <a:tc hMerge="1">
                  <a:txBody>
                    <a:bodyPr/>
                    <a:lstStyle/>
                    <a:p>
                      <a:endParaRPr lang="en-US"/>
                    </a:p>
                  </a:txBody>
                  <a:tcPr/>
                </a:tc>
                <a:tc gridSpan="3">
                  <a:txBody>
                    <a:bodyPr/>
                    <a:lstStyle/>
                    <a:p>
                      <a:pPr algn="ctr" fontAlgn="b"/>
                      <a:r>
                        <a:rPr lang="en-US" sz="1400" b="1" u="none" strike="noStrike" dirty="0">
                          <a:solidFill>
                            <a:schemeClr val="bg1"/>
                          </a:solidFill>
                          <a:effectLst/>
                          <a:latin typeface="+mj-lt"/>
                        </a:rPr>
                        <a:t>EHP DPC Plan</a:t>
                      </a:r>
                      <a:endParaRPr lang="en-US" sz="1400" b="1" i="0" u="none" strike="noStrike" dirty="0">
                        <a:solidFill>
                          <a:schemeClr val="bg1"/>
                        </a:solidFill>
                        <a:effectLst/>
                        <a:latin typeface="+mj-lt"/>
                      </a:endParaRPr>
                    </a:p>
                  </a:txBody>
                  <a:tcPr marL="8029" marR="8029" marT="7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pPr algn="ctr" fontAlgn="b"/>
                      <a:endParaRPr lang="en-US" sz="1400" b="1" i="0" u="none" strike="noStrike" dirty="0">
                        <a:solidFill>
                          <a:schemeClr val="bg1"/>
                        </a:solidFill>
                        <a:effectLst/>
                        <a:latin typeface="Calibri" panose="020F0502020204030204" pitchFamily="34" charset="0"/>
                      </a:endParaRPr>
                    </a:p>
                  </a:txBody>
                  <a:tcPr marL="8029" marR="8029" marT="803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218566229"/>
                  </a:ext>
                </a:extLst>
              </a:tr>
              <a:tr h="717599">
                <a:tc>
                  <a:txBody>
                    <a:bodyPr/>
                    <a:lstStyle/>
                    <a:p>
                      <a:pPr algn="ctr" fontAlgn="b"/>
                      <a:r>
                        <a:rPr lang="en-US" sz="1200" b="1" u="none" strike="noStrike" dirty="0">
                          <a:solidFill>
                            <a:schemeClr val="bg1"/>
                          </a:solidFill>
                          <a:effectLst/>
                          <a:latin typeface="+mj-lt"/>
                        </a:rPr>
                        <a:t>Facility Services</a:t>
                      </a:r>
                      <a:endParaRPr lang="en-US" sz="1200" b="1"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378"/>
                    </a:solidFill>
                  </a:tcPr>
                </a:tc>
                <a:tc>
                  <a:txBody>
                    <a:bodyPr/>
                    <a:lstStyle/>
                    <a:p>
                      <a:pPr algn="ctr" fontAlgn="b"/>
                      <a:r>
                        <a:rPr lang="en-US" sz="1200" b="0" u="none" strike="noStrike" dirty="0">
                          <a:solidFill>
                            <a:schemeClr val="bg1"/>
                          </a:solidFill>
                          <a:effectLst/>
                          <a:latin typeface="+mj-lt"/>
                        </a:rPr>
                        <a:t>Preferred </a:t>
                      </a:r>
                      <a:br>
                        <a:rPr lang="en-US" sz="1200" b="0" u="none" strike="noStrike" dirty="0">
                          <a:solidFill>
                            <a:schemeClr val="bg1"/>
                          </a:solidFill>
                          <a:effectLst/>
                          <a:latin typeface="+mj-lt"/>
                        </a:rPr>
                      </a:br>
                      <a:r>
                        <a:rPr lang="en-US" sz="1200" b="0" u="none" strike="noStrike" dirty="0">
                          <a:solidFill>
                            <a:schemeClr val="bg1"/>
                          </a:solidFill>
                          <a:effectLst/>
                          <a:latin typeface="+mj-lt"/>
                        </a:rPr>
                        <a:t>Network**</a:t>
                      </a:r>
                      <a:endParaRPr lang="en-US" sz="1200" b="0"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B98C"/>
                    </a:solidFill>
                  </a:tcPr>
                </a:tc>
                <a:tc>
                  <a:txBody>
                    <a:bodyPr/>
                    <a:lstStyle/>
                    <a:p>
                      <a:pPr algn="ctr" fontAlgn="b"/>
                      <a:r>
                        <a:rPr lang="en-US" sz="1200" b="0" u="none" strike="noStrike" dirty="0">
                          <a:solidFill>
                            <a:schemeClr val="bg1"/>
                          </a:solidFill>
                          <a:effectLst/>
                          <a:latin typeface="+mj-lt"/>
                        </a:rPr>
                        <a:t>EHP </a:t>
                      </a:r>
                      <a:br>
                        <a:rPr lang="en-US" sz="1200" b="0" u="none" strike="noStrike" dirty="0">
                          <a:solidFill>
                            <a:schemeClr val="bg1"/>
                          </a:solidFill>
                          <a:effectLst/>
                          <a:latin typeface="+mj-lt"/>
                        </a:rPr>
                      </a:br>
                      <a:r>
                        <a:rPr lang="en-US" sz="1200" b="0" u="none" strike="noStrike" dirty="0">
                          <a:solidFill>
                            <a:schemeClr val="bg1"/>
                          </a:solidFill>
                          <a:effectLst/>
                          <a:latin typeface="+mj-lt"/>
                        </a:rPr>
                        <a:t>Network**</a:t>
                      </a:r>
                      <a:endParaRPr lang="en-US" sz="1200" b="0"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B98C"/>
                    </a:solidFill>
                  </a:tcPr>
                </a:tc>
                <a:tc>
                  <a:txBody>
                    <a:bodyPr/>
                    <a:lstStyle/>
                    <a:p>
                      <a:pPr algn="ctr" fontAlgn="b"/>
                      <a:r>
                        <a:rPr lang="en-US" sz="1200" b="0" u="none" strike="noStrike" dirty="0">
                          <a:solidFill>
                            <a:schemeClr val="bg1"/>
                          </a:solidFill>
                          <a:effectLst/>
                          <a:latin typeface="+mj-lt"/>
                        </a:rPr>
                        <a:t>Preferred </a:t>
                      </a:r>
                      <a:br>
                        <a:rPr lang="en-US" sz="1200" b="0" u="none" strike="noStrike" dirty="0">
                          <a:solidFill>
                            <a:schemeClr val="bg1"/>
                          </a:solidFill>
                          <a:effectLst/>
                          <a:latin typeface="+mj-lt"/>
                        </a:rPr>
                      </a:br>
                      <a:r>
                        <a:rPr lang="en-US" sz="1200" b="0" u="none" strike="noStrike" dirty="0">
                          <a:solidFill>
                            <a:schemeClr val="bg1"/>
                          </a:solidFill>
                          <a:effectLst/>
                          <a:latin typeface="+mj-lt"/>
                        </a:rPr>
                        <a:t>Network**</a:t>
                      </a:r>
                      <a:endParaRPr lang="en-US" sz="1200" b="0"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200" b="0" u="none" strike="noStrike" dirty="0">
                          <a:solidFill>
                            <a:schemeClr val="bg1"/>
                          </a:solidFill>
                          <a:effectLst/>
                          <a:latin typeface="+mj-lt"/>
                        </a:rPr>
                        <a:t>EHP </a:t>
                      </a:r>
                      <a:br>
                        <a:rPr lang="en-US" sz="1200" b="0" u="none" strike="noStrike" dirty="0">
                          <a:solidFill>
                            <a:schemeClr val="bg1"/>
                          </a:solidFill>
                          <a:effectLst/>
                          <a:latin typeface="+mj-lt"/>
                        </a:rPr>
                      </a:br>
                      <a:r>
                        <a:rPr lang="en-US" sz="1200" b="0" u="none" strike="noStrike" dirty="0">
                          <a:solidFill>
                            <a:schemeClr val="bg1"/>
                          </a:solidFill>
                          <a:effectLst/>
                          <a:latin typeface="+mj-lt"/>
                        </a:rPr>
                        <a:t>Network **</a:t>
                      </a:r>
                      <a:endParaRPr lang="en-US" sz="1200" b="0"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200" b="0" u="none" strike="noStrike" dirty="0">
                          <a:solidFill>
                            <a:schemeClr val="bg1"/>
                          </a:solidFill>
                          <a:effectLst/>
                          <a:latin typeface="+mj-lt"/>
                        </a:rPr>
                        <a:t>Out-of-Network</a:t>
                      </a:r>
                      <a:endParaRPr lang="en-US" sz="1200" b="0"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7B97"/>
                    </a:solidFill>
                  </a:tcPr>
                </a:tc>
                <a:tc>
                  <a:txBody>
                    <a:bodyPr/>
                    <a:lstStyle/>
                    <a:p>
                      <a:pPr algn="ctr" fontAlgn="b"/>
                      <a:r>
                        <a:rPr lang="en-US" sz="1200" b="0" u="none" strike="noStrike" dirty="0">
                          <a:solidFill>
                            <a:schemeClr val="bg1"/>
                          </a:solidFill>
                          <a:effectLst/>
                          <a:latin typeface="+mj-lt"/>
                        </a:rPr>
                        <a:t>Preferred </a:t>
                      </a:r>
                      <a:br>
                        <a:rPr lang="en-US" sz="1200" b="0" u="none" strike="noStrike" dirty="0">
                          <a:solidFill>
                            <a:schemeClr val="bg1"/>
                          </a:solidFill>
                          <a:effectLst/>
                          <a:latin typeface="+mj-lt"/>
                        </a:rPr>
                      </a:br>
                      <a:r>
                        <a:rPr lang="en-US" sz="1200" b="0" u="none" strike="noStrike" dirty="0">
                          <a:solidFill>
                            <a:schemeClr val="bg1"/>
                          </a:solidFill>
                          <a:effectLst/>
                          <a:latin typeface="+mj-lt"/>
                        </a:rPr>
                        <a:t>Network**</a:t>
                      </a:r>
                      <a:endParaRPr lang="en-US" sz="1200" b="0"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47D"/>
                    </a:solidFill>
                  </a:tcPr>
                </a:tc>
                <a:tc>
                  <a:txBody>
                    <a:bodyPr/>
                    <a:lstStyle/>
                    <a:p>
                      <a:pPr algn="ctr" fontAlgn="b"/>
                      <a:r>
                        <a:rPr lang="en-US" sz="1200" b="0" u="none" strike="noStrike" dirty="0">
                          <a:solidFill>
                            <a:schemeClr val="bg1"/>
                          </a:solidFill>
                          <a:effectLst/>
                          <a:latin typeface="+mj-lt"/>
                        </a:rPr>
                        <a:t>EHP Network**</a:t>
                      </a:r>
                      <a:endParaRPr lang="en-US" sz="1200" b="0"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47D"/>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u="none" strike="noStrike" dirty="0">
                          <a:solidFill>
                            <a:schemeClr val="bg1"/>
                          </a:solidFill>
                          <a:effectLst/>
                          <a:latin typeface="+mj-lt"/>
                        </a:rPr>
                        <a:t>Out-of-Network</a:t>
                      </a:r>
                      <a:endParaRPr lang="en-US" sz="1200" b="0" i="0" u="none" strike="noStrike" dirty="0">
                        <a:solidFill>
                          <a:schemeClr val="bg1"/>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A47D"/>
                    </a:solidFill>
                  </a:tcPr>
                </a:tc>
                <a:extLst>
                  <a:ext uri="{0D108BD9-81ED-4DB2-BD59-A6C34878D82A}">
                    <a16:rowId xmlns:a16="http://schemas.microsoft.com/office/drawing/2014/main" val="2620776079"/>
                  </a:ext>
                </a:extLst>
              </a:tr>
              <a:tr h="734288">
                <a:tc>
                  <a:txBody>
                    <a:bodyPr/>
                    <a:lstStyle/>
                    <a:p>
                      <a:pPr algn="ctr" fontAlgn="b"/>
                      <a:r>
                        <a:rPr lang="en-US" sz="1200" b="1" u="none" strike="noStrike" dirty="0">
                          <a:effectLst/>
                          <a:latin typeface="+mj-lt"/>
                        </a:rPr>
                        <a:t>Hospital Inpatient</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a:effectLst/>
                          <a:latin typeface="+mj-lt"/>
                        </a:rPr>
                        <a:t>$250 copay,</a:t>
                      </a:r>
                      <a:r>
                        <a:rPr lang="en-US" sz="1200" u="none" strike="noStrike" baseline="0" dirty="0">
                          <a:effectLst/>
                          <a:latin typeface="+mj-lt"/>
                        </a:rPr>
                        <a:t> then pay 10%*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$250 copay,</a:t>
                      </a:r>
                      <a:r>
                        <a:rPr lang="en-US" sz="1200" u="none" strike="noStrike" baseline="0" dirty="0">
                          <a:effectLst/>
                          <a:latin typeface="+mj-lt"/>
                        </a:rPr>
                        <a:t> then pay 20%*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$150 copay,</a:t>
                      </a:r>
                      <a:r>
                        <a:rPr lang="en-US" sz="1200" u="none" strike="noStrike" baseline="0" dirty="0">
                          <a:effectLst/>
                          <a:latin typeface="+mj-lt"/>
                        </a:rPr>
                        <a:t> then pay 10%*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j-lt"/>
                          <a:ea typeface="+mn-ea"/>
                          <a:cs typeface="+mn-cs"/>
                        </a:rPr>
                        <a:t>$150 copay, then pay 20%*</a:t>
                      </a:r>
                      <a:endParaRPr lang="en-US" sz="1800" dirty="0">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a:t>
                      </a:r>
                      <a:r>
                        <a:rPr lang="en-US" sz="1200" u="none" strike="noStrike">
                          <a:effectLst/>
                          <a:latin typeface="+mj-lt"/>
                        </a:rPr>
                        <a:t>500 copay,</a:t>
                      </a:r>
                      <a:r>
                        <a:rPr lang="en-US" sz="1200" u="none" strike="noStrike" baseline="0">
                          <a:effectLst/>
                          <a:latin typeface="+mj-lt"/>
                        </a:rPr>
                        <a:t> then pay </a:t>
                      </a:r>
                      <a:r>
                        <a:rPr lang="en-US" sz="1200" u="none" strike="noStrike" baseline="0" dirty="0">
                          <a:effectLst/>
                          <a:latin typeface="+mj-lt"/>
                        </a:rPr>
                        <a:t>30%*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$150 copay,</a:t>
                      </a:r>
                      <a:r>
                        <a:rPr lang="en-US" sz="1200" u="none" strike="noStrike" baseline="0" dirty="0">
                          <a:effectLst/>
                          <a:latin typeface="+mj-lt"/>
                        </a:rPr>
                        <a:t> then pay 10%*</a:t>
                      </a:r>
                      <a:endParaRPr lang="en-US" sz="1200" b="1" i="0" u="none" strike="sngStrike" baseline="0" dirty="0">
                        <a:solidFill>
                          <a:srgbClr val="FF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dirty="0">
                          <a:effectLst/>
                          <a:latin typeface="+mj-lt"/>
                        </a:rPr>
                        <a:t>$150 copay,</a:t>
                      </a:r>
                      <a:r>
                        <a:rPr lang="en-US" sz="1200" u="none" strike="noStrike" baseline="0" dirty="0">
                          <a:effectLst/>
                          <a:latin typeface="+mj-lt"/>
                        </a:rPr>
                        <a:t> then pay 20%*</a:t>
                      </a:r>
                      <a:endParaRPr lang="en-US" sz="1200" b="1" i="0" u="none" strike="sngStrike" kern="1200" baseline="0" dirty="0">
                        <a:solidFill>
                          <a:srgbClr val="FF0000"/>
                        </a:solidFill>
                        <a:effectLst/>
                        <a:latin typeface="+mn-lt"/>
                        <a:ea typeface="+mn-ea"/>
                        <a:cs typeface="+mn-cs"/>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j-lt"/>
                        </a:rPr>
                        <a:t>$500 copay, then pay 30%*</a:t>
                      </a: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9390084"/>
                  </a:ext>
                </a:extLst>
              </a:tr>
              <a:tr h="556374">
                <a:tc>
                  <a:txBody>
                    <a:bodyPr/>
                    <a:lstStyle/>
                    <a:p>
                      <a:pPr algn="ctr" fontAlgn="b"/>
                      <a:r>
                        <a:rPr lang="en-US" sz="1200" b="1" u="none" strike="noStrike" dirty="0">
                          <a:effectLst/>
                          <a:latin typeface="+mj-lt"/>
                        </a:rPr>
                        <a:t>Hospital Outpatient</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a:effectLst/>
                          <a:latin typeface="+mj-lt"/>
                        </a:rPr>
                        <a:t>pay 10%*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pay 20%*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pay 10%*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pay 20%*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pay 30%*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pay 10%*, 5% with DPC referral</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dirty="0">
                          <a:effectLst/>
                          <a:latin typeface="+mj-lt"/>
                        </a:rPr>
                        <a:t>pay 20%*, 15% with DPC referral</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j-lt"/>
                        </a:rPr>
                        <a:t>pay 30%*</a:t>
                      </a: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3174005"/>
                  </a:ext>
                </a:extLst>
              </a:tr>
              <a:tr h="556374">
                <a:tc>
                  <a:txBody>
                    <a:bodyPr/>
                    <a:lstStyle/>
                    <a:p>
                      <a:pPr algn="ctr" fontAlgn="b"/>
                      <a:r>
                        <a:rPr lang="en-US" sz="1200" b="1" i="0" u="none" strike="noStrike" dirty="0">
                          <a:solidFill>
                            <a:srgbClr val="000000"/>
                          </a:solidFill>
                          <a:effectLst/>
                          <a:latin typeface="+mj-lt"/>
                        </a:rPr>
                        <a:t>ASC Outpatient Surgery</a:t>
                      </a: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b="0" i="0" u="none" strike="noStrike" dirty="0">
                          <a:solidFill>
                            <a:srgbClr val="000000"/>
                          </a:solidFill>
                          <a:effectLst/>
                          <a:latin typeface="+mj-lt"/>
                        </a:rPr>
                        <a:t>pay 5%*</a:t>
                      </a: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j-lt"/>
                        </a:rPr>
                        <a:t>pay 15%*</a:t>
                      </a: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pay 5%*</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pay 15%*</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pay 30%*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pay 5%*</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dirty="0">
                          <a:effectLst/>
                          <a:latin typeface="+mj-lt"/>
                        </a:rPr>
                        <a:t>pay15%*</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j-lt"/>
                        </a:rPr>
                        <a:t>pay 30%*</a:t>
                      </a: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66150"/>
                  </a:ext>
                </a:extLst>
              </a:tr>
              <a:tr h="556374">
                <a:tc>
                  <a:txBody>
                    <a:bodyPr/>
                    <a:lstStyle/>
                    <a:p>
                      <a:pPr algn="ctr" fontAlgn="b"/>
                      <a:r>
                        <a:rPr lang="en-US" sz="1200" b="1" u="none" strike="noStrike" dirty="0">
                          <a:effectLst/>
                          <a:latin typeface="+mj-lt"/>
                        </a:rPr>
                        <a:t>Lab Services</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a:effectLst/>
                          <a:latin typeface="+mj-lt"/>
                        </a:rPr>
                        <a:t>pay 10%*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pay 20%*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effectLst/>
                          <a:latin typeface="+mj-lt"/>
                        </a:rPr>
                        <a:t>pay 10%*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pay 20%*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pay 30%*</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dirty="0">
                          <a:effectLst/>
                          <a:latin typeface="+mj-lt"/>
                        </a:rPr>
                        <a:t>pay 10%*, 5% with DPC referral</a:t>
                      </a:r>
                      <a:endParaRPr lang="en-US" sz="1200" b="1" i="0" u="none" strike="sngStrike" baseline="0" dirty="0">
                        <a:solidFill>
                          <a:srgbClr val="FF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dirty="0">
                          <a:effectLst/>
                          <a:latin typeface="+mj-lt"/>
                        </a:rPr>
                        <a:t>pay 20%*, 15% with DPC referral</a:t>
                      </a:r>
                      <a:endParaRPr lang="en-US" sz="1200" b="1" i="0" u="none" strike="sngStrike" dirty="0">
                        <a:solidFill>
                          <a:srgbClr val="FF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pay 30%*</a:t>
                      </a:r>
                      <a:endParaRPr lang="en-US" sz="1200" b="0" i="0" u="none" strike="sngStrike" kern="1200" baseline="0" dirty="0">
                        <a:solidFill>
                          <a:schemeClr val="tx1"/>
                        </a:solidFill>
                        <a:effectLst/>
                        <a:latin typeface="+mn-lt"/>
                        <a:ea typeface="+mn-ea"/>
                        <a:cs typeface="+mn-cs"/>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0286781"/>
                  </a:ext>
                </a:extLst>
              </a:tr>
              <a:tr h="442316">
                <a:tc>
                  <a:txBody>
                    <a:bodyPr/>
                    <a:lstStyle/>
                    <a:p>
                      <a:pPr algn="ctr" fontAlgn="b"/>
                      <a:r>
                        <a:rPr lang="en-US" sz="1200" b="1" u="none" strike="noStrike" dirty="0">
                          <a:effectLst/>
                          <a:latin typeface="+mj-lt"/>
                        </a:rPr>
                        <a:t>Emergency Room</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u="none" strike="noStrike" dirty="0">
                          <a:effectLst/>
                          <a:latin typeface="+mj-lt"/>
                        </a:rPr>
                        <a:t>$250 copay*</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effectLst/>
                          <a:latin typeface="+mj-lt"/>
                        </a:rPr>
                        <a:t>$250 copay*</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a:t>
                      </a:r>
                      <a:r>
                        <a:rPr lang="en-US" sz="1200" u="none" strike="noStrike">
                          <a:effectLst/>
                          <a:latin typeface="+mj-lt"/>
                        </a:rPr>
                        <a:t>250 copay*</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a:t>
                      </a:r>
                      <a:r>
                        <a:rPr lang="en-US" sz="1200" u="none" strike="noStrike">
                          <a:effectLst/>
                          <a:latin typeface="+mj-lt"/>
                        </a:rPr>
                        <a:t>250 copay*</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$250 copay*</a:t>
                      </a:r>
                      <a:endParaRPr lang="en-US" sz="1200" b="1" i="0" u="none" strike="noStrike" dirty="0">
                        <a:solidFill>
                          <a:srgbClr val="00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mj-lt"/>
                        </a:rPr>
                        <a:t>$250 copay*</a:t>
                      </a:r>
                      <a:endParaRPr lang="en-US" sz="1200" b="1" i="0" u="none" strike="sngStrike" baseline="0" dirty="0">
                        <a:solidFill>
                          <a:srgbClr val="FF0000"/>
                        </a:solidFill>
                        <a:effectLst/>
                        <a:latin typeface="+mj-lt"/>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kern="1200" dirty="0">
                          <a:solidFill>
                            <a:schemeClr val="dk1"/>
                          </a:solidFill>
                          <a:effectLst/>
                          <a:latin typeface="+mn-lt"/>
                          <a:ea typeface="+mn-ea"/>
                          <a:cs typeface="+mn-cs"/>
                        </a:rPr>
                        <a:t>$250 copay*</a:t>
                      </a:r>
                      <a:endParaRPr lang="en-US" sz="1200" b="1" i="0" u="none" strike="sngStrike" kern="1200" baseline="0" dirty="0">
                        <a:solidFill>
                          <a:srgbClr val="FF0000"/>
                        </a:solidFill>
                        <a:effectLst/>
                        <a:latin typeface="+mn-lt"/>
                        <a:ea typeface="+mn-ea"/>
                        <a:cs typeface="+mn-cs"/>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$250 copay*</a:t>
                      </a:r>
                      <a:endParaRPr lang="en-US" sz="1200" b="1" i="0" u="none" strike="sngStrike" kern="1200" baseline="0" dirty="0">
                        <a:solidFill>
                          <a:schemeClr val="tx1"/>
                        </a:solidFill>
                        <a:effectLst/>
                        <a:latin typeface="+mn-lt"/>
                        <a:ea typeface="+mn-ea"/>
                        <a:cs typeface="+mn-cs"/>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5723337"/>
                  </a:ext>
                </a:extLst>
              </a:tr>
              <a:tr h="442316">
                <a:tc>
                  <a:txBody>
                    <a:bodyPr/>
                    <a:lstStyle/>
                    <a:p>
                      <a:pPr algn="ctr" fontAlgn="b"/>
                      <a:r>
                        <a:rPr lang="en-US" sz="1200" b="1" i="0" u="none" strike="noStrike" dirty="0">
                          <a:solidFill>
                            <a:srgbClr val="000000"/>
                          </a:solidFill>
                          <a:effectLst/>
                          <a:latin typeface="+mj-lt"/>
                        </a:rPr>
                        <a:t>Urgent Care</a:t>
                      </a: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B0B6"/>
                    </a:solidFill>
                  </a:tcPr>
                </a:tc>
                <a:tc>
                  <a:txBody>
                    <a:bodyPr/>
                    <a:lstStyle/>
                    <a:p>
                      <a:pPr algn="ctr" fontAlgn="b"/>
                      <a:r>
                        <a:rPr lang="en-US" sz="1200" b="0" i="0" u="none" strike="noStrike" dirty="0">
                          <a:solidFill>
                            <a:srgbClr val="000000"/>
                          </a:solidFill>
                          <a:effectLst/>
                          <a:latin typeface="+mj-lt"/>
                        </a:rPr>
                        <a:t>$40 copay</a:t>
                      </a: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j-lt"/>
                        </a:rPr>
                        <a:t>$40 copay</a:t>
                      </a: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j-lt"/>
                        </a:rPr>
                        <a:t>$25 copay</a:t>
                      </a: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j-lt"/>
                        </a:rPr>
                        <a:t>$25 copay</a:t>
                      </a: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j-lt"/>
                        </a:rPr>
                        <a:t>pay 30%*</a:t>
                      </a: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j-lt"/>
                        </a:rPr>
                        <a:t>$25 copay</a:t>
                      </a:r>
                      <a:endParaRPr lang="en-US" sz="1200" b="1" i="0" u="none" strike="noStrike" kern="1200" dirty="0">
                        <a:solidFill>
                          <a:srgbClr val="000000"/>
                        </a:solidFill>
                        <a:effectLst/>
                        <a:latin typeface="+mn-lt"/>
                        <a:ea typeface="+mn-ea"/>
                        <a:cs typeface="+mn-cs"/>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j-lt"/>
                        </a:rPr>
                        <a:t>$25 copay</a:t>
                      </a:r>
                      <a:endParaRPr lang="en-US" sz="1200" b="1" i="0" u="none" strike="noStrike" kern="1200" dirty="0">
                        <a:solidFill>
                          <a:srgbClr val="000000"/>
                        </a:solidFill>
                        <a:effectLst/>
                        <a:latin typeface="+mn-lt"/>
                        <a:ea typeface="+mn-ea"/>
                        <a:cs typeface="+mn-cs"/>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pay 30%*</a:t>
                      </a:r>
                      <a:endParaRPr lang="en-US" sz="1200" b="0" i="0" u="none" strike="sngStrike" kern="1200" baseline="0" dirty="0">
                        <a:solidFill>
                          <a:schemeClr val="tx1"/>
                        </a:solidFill>
                        <a:effectLst/>
                        <a:latin typeface="+mn-lt"/>
                        <a:ea typeface="+mn-ea"/>
                        <a:cs typeface="+mn-cs"/>
                      </a:endParaRPr>
                    </a:p>
                  </a:txBody>
                  <a:tcPr marL="7735" marR="7735" marT="7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4091400"/>
                  </a:ext>
                </a:extLst>
              </a:tr>
            </a:tbl>
          </a:graphicData>
        </a:graphic>
      </p:graphicFrame>
      <p:sp>
        <p:nvSpPr>
          <p:cNvPr id="2" name="TextBox 1">
            <a:extLst>
              <a:ext uri="{FF2B5EF4-FFF2-40B4-BE49-F238E27FC236}">
                <a16:creationId xmlns:a16="http://schemas.microsoft.com/office/drawing/2014/main" id="{3EF20745-2ACD-CCEC-B228-A641980A1567}"/>
              </a:ext>
            </a:extLst>
          </p:cNvPr>
          <p:cNvSpPr txBox="1"/>
          <p:nvPr/>
        </p:nvSpPr>
        <p:spPr>
          <a:xfrm>
            <a:off x="571775" y="6220175"/>
            <a:ext cx="6858000" cy="430887"/>
          </a:xfrm>
          <a:prstGeom prst="rect">
            <a:avLst/>
          </a:prstGeom>
          <a:noFill/>
        </p:spPr>
        <p:txBody>
          <a:bodyPr>
            <a:spAutoFit/>
          </a:bodyPr>
          <a:lstStyle/>
          <a:p>
            <a:pPr>
              <a:defRPr/>
            </a:pPr>
            <a:r>
              <a:rPr lang="en-US" sz="1100" i="1" dirty="0">
                <a:latin typeface="+mj-lt"/>
              </a:rPr>
              <a:t>* For select services such as hospitalization, coverage begins once you have met the deductible for the year.</a:t>
            </a:r>
          </a:p>
          <a:p>
            <a:pPr>
              <a:defRPr/>
            </a:pPr>
            <a:r>
              <a:rPr lang="en-US" sz="1100" i="1" dirty="0">
                <a:latin typeface="+mj-lt"/>
              </a:rPr>
              <a:t>** You can locate providers in the Preferred Network and the EHP/Cigna network at ehp.org.	</a:t>
            </a:r>
          </a:p>
        </p:txBody>
      </p:sp>
    </p:spTree>
    <p:extLst>
      <p:ext uri="{BB962C8B-B14F-4D97-AF65-F5344CB8AC3E}">
        <p14:creationId xmlns:p14="http://schemas.microsoft.com/office/powerpoint/2010/main" val="321879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Detailed Plan Breakdowns</a:t>
            </a:r>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15</a:t>
            </a:fld>
            <a:endParaRPr lang="en-US" dirty="0"/>
          </a:p>
        </p:txBody>
      </p:sp>
      <p:sp>
        <p:nvSpPr>
          <p:cNvPr id="8" name="TextBox 2"/>
          <p:cNvSpPr txBox="1">
            <a:spLocks noChangeArrowheads="1"/>
          </p:cNvSpPr>
          <p:nvPr/>
        </p:nvSpPr>
        <p:spPr bwMode="auto">
          <a:xfrm>
            <a:off x="259394" y="1981200"/>
            <a:ext cx="64342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mj-lt"/>
              </a:rPr>
              <a:t>Employer Health Programs EPO Plan Presentation</a:t>
            </a:r>
          </a:p>
          <a:p>
            <a:pPr>
              <a:spcBef>
                <a:spcPct val="0"/>
              </a:spcBef>
              <a:buFontTx/>
              <a:buNone/>
            </a:pPr>
            <a:endParaRPr lang="en-US" altLang="en-US" sz="2400" dirty="0">
              <a:latin typeface="+mj-lt"/>
            </a:endParaRPr>
          </a:p>
          <a:p>
            <a:pPr>
              <a:spcBef>
                <a:spcPct val="0"/>
              </a:spcBef>
              <a:buFontTx/>
              <a:buNone/>
            </a:pPr>
            <a:r>
              <a:rPr lang="en-US" altLang="en-US" sz="2400" dirty="0"/>
              <a:t>Employer Health Programs </a:t>
            </a:r>
            <a:r>
              <a:rPr lang="en-US" altLang="en-US" sz="2400" dirty="0">
                <a:latin typeface="+mj-lt"/>
              </a:rPr>
              <a:t>PPO Plan Presentation</a:t>
            </a:r>
          </a:p>
          <a:p>
            <a:pPr>
              <a:spcBef>
                <a:spcPct val="0"/>
              </a:spcBef>
              <a:buFontTx/>
              <a:buNone/>
            </a:pPr>
            <a:endParaRPr lang="en-US" altLang="en-US" sz="2400" dirty="0">
              <a:latin typeface="+mj-lt"/>
            </a:endParaRPr>
          </a:p>
          <a:p>
            <a:pPr>
              <a:spcBef>
                <a:spcPct val="0"/>
              </a:spcBef>
              <a:buFontTx/>
              <a:buNone/>
            </a:pPr>
            <a:r>
              <a:rPr lang="en-US" altLang="en-US" sz="2400" dirty="0"/>
              <a:t>Employer Health Programs </a:t>
            </a:r>
            <a:r>
              <a:rPr lang="en-US" altLang="en-US" sz="2400" dirty="0">
                <a:latin typeface="+mj-lt"/>
              </a:rPr>
              <a:t>DPC Presentation</a:t>
            </a:r>
          </a:p>
        </p:txBody>
      </p:sp>
    </p:spTree>
    <p:extLst>
      <p:ext uri="{BB962C8B-B14F-4D97-AF65-F5344CB8AC3E}">
        <p14:creationId xmlns:p14="http://schemas.microsoft.com/office/powerpoint/2010/main" val="2558964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16</a:t>
            </a:fld>
            <a:endParaRPr lang="en-US" dirty="0"/>
          </a:p>
        </p:txBody>
      </p:sp>
      <p:sp>
        <p:nvSpPr>
          <p:cNvPr id="6" name="TextBox 3"/>
          <p:cNvSpPr txBox="1">
            <a:spLocks noChangeArrowheads="1"/>
          </p:cNvSpPr>
          <p:nvPr/>
        </p:nvSpPr>
        <p:spPr bwMode="auto">
          <a:xfrm>
            <a:off x="381000" y="1828800"/>
            <a:ext cx="8001000" cy="365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buFont typeface="Arial" panose="020B0604020202020204" pitchFamily="34" charset="0"/>
              <a:buNone/>
              <a:defRPr/>
            </a:pPr>
            <a:r>
              <a:rPr lang="en-US" sz="2000" b="1" dirty="0">
                <a:latin typeface="+mj-lt"/>
              </a:rPr>
              <a:t>Questions?</a:t>
            </a:r>
          </a:p>
          <a:p>
            <a:pPr marL="0" indent="0">
              <a:buFont typeface="Arial" panose="020B0604020202020204" pitchFamily="34" charset="0"/>
              <a:buNone/>
              <a:defRPr/>
            </a:pPr>
            <a:endParaRPr lang="en-US" sz="2000" b="1" dirty="0">
              <a:latin typeface="+mj-lt"/>
            </a:endParaRPr>
          </a:p>
          <a:p>
            <a:pPr marL="457200" lvl="1" indent="0">
              <a:buFont typeface="Arial" panose="020B0604020202020204" pitchFamily="34" charset="0"/>
              <a:buNone/>
              <a:defRPr/>
            </a:pPr>
            <a:r>
              <a:rPr lang="en-US" sz="2000" b="1" dirty="0">
                <a:latin typeface="+mj-lt"/>
              </a:rPr>
              <a:t>Website</a:t>
            </a:r>
          </a:p>
          <a:p>
            <a:pPr marL="857250" lvl="2" indent="0">
              <a:buFont typeface="Arial" panose="020B0604020202020204" pitchFamily="34" charset="0"/>
              <a:buNone/>
              <a:defRPr/>
            </a:pPr>
            <a:r>
              <a:rPr lang="en-US" sz="1600" dirty="0">
                <a:latin typeface="+mj-lt"/>
              </a:rPr>
              <a:t>ehp.org</a:t>
            </a:r>
          </a:p>
          <a:p>
            <a:pPr marL="457200" lvl="1" indent="0">
              <a:buFont typeface="Arial" panose="020B0604020202020204" pitchFamily="34" charset="0"/>
              <a:buNone/>
              <a:defRPr/>
            </a:pPr>
            <a:endParaRPr lang="en-US" sz="2000" dirty="0">
              <a:latin typeface="+mj-lt"/>
            </a:endParaRPr>
          </a:p>
          <a:p>
            <a:pPr marL="457200" lvl="1" indent="0">
              <a:buFont typeface="Arial" panose="020B0604020202020204" pitchFamily="34" charset="0"/>
              <a:buNone/>
              <a:defRPr/>
            </a:pPr>
            <a:r>
              <a:rPr lang="en-US" sz="2000" b="1" dirty="0">
                <a:latin typeface="+mj-lt"/>
              </a:rPr>
              <a:t>Customer Service</a:t>
            </a:r>
          </a:p>
          <a:p>
            <a:pPr marL="857250" lvl="2" indent="0">
              <a:spcBef>
                <a:spcPct val="0"/>
              </a:spcBef>
              <a:buFont typeface="Arial" panose="020B0604020202020204" pitchFamily="34" charset="0"/>
              <a:buNone/>
              <a:defRPr/>
            </a:pPr>
            <a:r>
              <a:rPr lang="en-US" altLang="en-US" sz="1600" dirty="0">
                <a:latin typeface="+mj-lt"/>
              </a:rPr>
              <a:t>800-261-2393</a:t>
            </a:r>
          </a:p>
          <a:p>
            <a:pPr>
              <a:spcBef>
                <a:spcPct val="0"/>
              </a:spcBef>
              <a:defRPr/>
            </a:pPr>
            <a:endParaRPr lang="en-US" altLang="en-US" sz="2000" dirty="0">
              <a:latin typeface="+mj-lt"/>
            </a:endParaRPr>
          </a:p>
          <a:p>
            <a:pPr>
              <a:spcBef>
                <a:spcPct val="0"/>
              </a:spcBef>
              <a:defRPr/>
            </a:pPr>
            <a:endParaRPr lang="en-US" altLang="en-US" sz="2000" dirty="0">
              <a:latin typeface="+mj-lt"/>
            </a:endParaRPr>
          </a:p>
          <a:p>
            <a:pPr>
              <a:spcBef>
                <a:spcPct val="0"/>
              </a:spcBef>
              <a:defRPr/>
            </a:pPr>
            <a:endParaRPr lang="en-US" altLang="en-US" sz="2000" dirty="0">
              <a:latin typeface="+mj-lt"/>
            </a:endParaRPr>
          </a:p>
          <a:p>
            <a:pPr>
              <a:spcBef>
                <a:spcPct val="0"/>
              </a:spcBef>
              <a:defRPr/>
            </a:pPr>
            <a:endParaRPr lang="en-US" altLang="en-US" sz="2000" dirty="0">
              <a:latin typeface="+mj-lt"/>
            </a:endParaRPr>
          </a:p>
        </p:txBody>
      </p:sp>
    </p:spTree>
    <p:extLst>
      <p:ext uri="{BB962C8B-B14F-4D97-AF65-F5344CB8AC3E}">
        <p14:creationId xmlns:p14="http://schemas.microsoft.com/office/powerpoint/2010/main" val="239433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Member Benefits</a:t>
            </a:r>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2</a:t>
            </a:fld>
            <a:endParaRPr lang="en-US" dirty="0"/>
          </a:p>
        </p:txBody>
      </p:sp>
      <p:sp>
        <p:nvSpPr>
          <p:cNvPr id="7" name="TextBox 16"/>
          <p:cNvSpPr txBox="1">
            <a:spLocks noGrp="1" noChangeArrowheads="1"/>
          </p:cNvSpPr>
          <p:nvPr>
            <p:ph idx="1"/>
          </p:nvPr>
        </p:nvSpPr>
        <p:spPr bwMode="auto">
          <a:xfrm>
            <a:off x="336884" y="1507303"/>
            <a:ext cx="9396663" cy="465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631825" indent="-236538">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b="1" dirty="0">
                <a:latin typeface="+mj-lt"/>
              </a:rPr>
              <a:t>National Network</a:t>
            </a:r>
          </a:p>
          <a:p>
            <a:pPr lvl="1" eaLnBrk="1" hangingPunct="1">
              <a:lnSpc>
                <a:spcPct val="100000"/>
              </a:lnSpc>
              <a:spcBef>
                <a:spcPct val="0"/>
              </a:spcBef>
              <a:spcAft>
                <a:spcPts val="525"/>
              </a:spcAft>
              <a:buFont typeface="Wingdings" panose="05000000000000000000" pitchFamily="2" charset="2"/>
              <a:buChar char="§"/>
            </a:pPr>
            <a:r>
              <a:rPr lang="en-US" altLang="en-US" sz="1600" dirty="0">
                <a:latin typeface="+mj-lt"/>
              </a:rPr>
              <a:t>The EHP provider network features more than 14,000 health care providers and 30 hospitals in Maryland, including JHM facilities and providers.</a:t>
            </a:r>
          </a:p>
          <a:p>
            <a:pPr lvl="1" eaLnBrk="1" hangingPunct="1">
              <a:lnSpc>
                <a:spcPct val="100000"/>
              </a:lnSpc>
              <a:spcBef>
                <a:spcPct val="0"/>
              </a:spcBef>
              <a:spcAft>
                <a:spcPts val="525"/>
              </a:spcAft>
              <a:buFont typeface="Wingdings" panose="05000000000000000000" pitchFamily="2" charset="2"/>
              <a:buChar char="§"/>
            </a:pPr>
            <a:r>
              <a:rPr lang="en-US" altLang="en-US" sz="1600" dirty="0">
                <a:latin typeface="+mj-lt"/>
              </a:rPr>
              <a:t>EHP members also have both local and national access to the Cigna PPO network, offering more than 1 million providers nationwide. </a:t>
            </a:r>
          </a:p>
          <a:p>
            <a:pPr lvl="1" eaLnBrk="1" hangingPunct="1">
              <a:lnSpc>
                <a:spcPct val="100000"/>
              </a:lnSpc>
              <a:spcBef>
                <a:spcPct val="0"/>
              </a:spcBef>
              <a:spcAft>
                <a:spcPts val="525"/>
              </a:spcAft>
              <a:buFont typeface="Wingdings" panose="05000000000000000000" pitchFamily="2" charset="2"/>
              <a:buChar char="§"/>
            </a:pPr>
            <a:r>
              <a:rPr lang="en-US" altLang="en-US" sz="1600" dirty="0">
                <a:latin typeface="+mj-lt"/>
              </a:rPr>
              <a:t>To search for a provider, visit </a:t>
            </a:r>
            <a:r>
              <a:rPr lang="en-US" altLang="en-US" sz="1600" b="1" dirty="0">
                <a:latin typeface="+mj-lt"/>
              </a:rPr>
              <a:t>ehp.org</a:t>
            </a:r>
            <a:r>
              <a:rPr lang="en-US" altLang="en-US" sz="1600" dirty="0">
                <a:latin typeface="+mj-lt"/>
              </a:rPr>
              <a:t> and click “Find a Provider.”</a:t>
            </a:r>
          </a:p>
          <a:p>
            <a:pPr>
              <a:lnSpc>
                <a:spcPct val="100000"/>
              </a:lnSpc>
              <a:spcBef>
                <a:spcPct val="0"/>
              </a:spcBef>
              <a:buFont typeface="Wingdings" panose="05000000000000000000" pitchFamily="2" charset="2"/>
              <a:buChar char="§"/>
            </a:pPr>
            <a:endParaRPr lang="en-US" altLang="en-US" sz="1500" dirty="0">
              <a:latin typeface="+mj-lt"/>
            </a:endParaRPr>
          </a:p>
          <a:p>
            <a:pPr>
              <a:lnSpc>
                <a:spcPct val="100000"/>
              </a:lnSpc>
              <a:spcBef>
                <a:spcPct val="0"/>
              </a:spcBef>
              <a:buFont typeface="Arial" panose="020B0604020202020204" pitchFamily="34" charset="0"/>
              <a:buNone/>
            </a:pPr>
            <a:r>
              <a:rPr lang="en-US" altLang="en-US" sz="1800" b="1" dirty="0">
                <a:latin typeface="+mj-lt"/>
              </a:rPr>
              <a:t>Online Resources</a:t>
            </a:r>
          </a:p>
          <a:p>
            <a:pPr lvl="1" eaLnBrk="1" hangingPunct="1">
              <a:lnSpc>
                <a:spcPct val="100000"/>
              </a:lnSpc>
              <a:spcBef>
                <a:spcPct val="0"/>
              </a:spcBef>
              <a:spcAft>
                <a:spcPts val="525"/>
              </a:spcAft>
              <a:buFont typeface="Wingdings" panose="05000000000000000000" pitchFamily="2" charset="2"/>
              <a:buChar char="§"/>
            </a:pPr>
            <a:r>
              <a:rPr lang="en-US" altLang="en-US" sz="1600" b="1" dirty="0">
                <a:latin typeface="+mj-lt"/>
              </a:rPr>
              <a:t>ehp.org</a:t>
            </a:r>
            <a:r>
              <a:rPr lang="en-US" altLang="en-US" sz="1600" dirty="0">
                <a:latin typeface="+mj-lt"/>
              </a:rPr>
              <a:t> provides you with the tools you need to understand your benefits and help you find care.</a:t>
            </a:r>
          </a:p>
          <a:p>
            <a:pPr lvl="1" eaLnBrk="1" hangingPunct="1">
              <a:lnSpc>
                <a:spcPct val="100000"/>
              </a:lnSpc>
              <a:spcBef>
                <a:spcPct val="0"/>
              </a:spcBef>
              <a:spcAft>
                <a:spcPts val="525"/>
              </a:spcAft>
              <a:buFont typeface="Wingdings" panose="05000000000000000000" pitchFamily="2" charset="2"/>
              <a:buChar char="§"/>
            </a:pPr>
            <a:r>
              <a:rPr lang="en-US" altLang="en-US" sz="1600" dirty="0">
                <a:latin typeface="+mj-lt"/>
              </a:rPr>
              <a:t>Medical service coverage and member cost shares can be viewed on your Schedule of Benefits and vary among in- and out-of-network providers. </a:t>
            </a:r>
          </a:p>
          <a:p>
            <a:pPr lvl="1" eaLnBrk="1" hangingPunct="1">
              <a:lnSpc>
                <a:spcPct val="100000"/>
              </a:lnSpc>
              <a:spcBef>
                <a:spcPct val="0"/>
              </a:spcBef>
              <a:spcAft>
                <a:spcPts val="525"/>
              </a:spcAft>
              <a:buFont typeface="Wingdings" panose="05000000000000000000" pitchFamily="2" charset="2"/>
              <a:buChar char="§"/>
            </a:pPr>
            <a:r>
              <a:rPr lang="en-US" altLang="en-US" sz="1600" dirty="0">
                <a:latin typeface="+mj-lt"/>
              </a:rPr>
              <a:t>Be sure to review your Summary Plan Description, available from your Human Resources department.</a:t>
            </a:r>
          </a:p>
          <a:p>
            <a:pPr>
              <a:lnSpc>
                <a:spcPct val="100000"/>
              </a:lnSpc>
            </a:pPr>
            <a:endParaRPr lang="en-US" altLang="en-US" sz="1500" u="sng" dirty="0">
              <a:latin typeface="+mj-lt"/>
            </a:endParaRPr>
          </a:p>
          <a:p>
            <a:pPr>
              <a:lnSpc>
                <a:spcPct val="100000"/>
              </a:lnSpc>
              <a:spcBef>
                <a:spcPct val="0"/>
              </a:spcBef>
              <a:buFont typeface="Arial" panose="020B0604020202020204" pitchFamily="34" charset="0"/>
              <a:buNone/>
            </a:pPr>
            <a:r>
              <a:rPr lang="en-US" altLang="en-US" sz="1800" b="1" dirty="0">
                <a:latin typeface="+mj-lt"/>
              </a:rPr>
              <a:t>Exclusive Johns Hopkins Specialty Appointment Line </a:t>
            </a:r>
          </a:p>
          <a:p>
            <a:pPr lvl="1" eaLnBrk="1" hangingPunct="1">
              <a:lnSpc>
                <a:spcPct val="100000"/>
              </a:lnSpc>
              <a:spcBef>
                <a:spcPct val="0"/>
              </a:spcBef>
              <a:spcAft>
                <a:spcPts val="525"/>
              </a:spcAft>
              <a:buFont typeface="Wingdings" panose="05000000000000000000" pitchFamily="2" charset="2"/>
              <a:buChar char="§"/>
            </a:pPr>
            <a:r>
              <a:rPr lang="en-US" altLang="en-US" sz="1600" dirty="0">
                <a:latin typeface="+mj-lt"/>
              </a:rPr>
              <a:t>EHP members have a dedicated Specialty Appointment Line. This service helps members schedule new specialty appointments with Johns Hopkins providers. To access the line, call </a:t>
            </a:r>
            <a:r>
              <a:rPr lang="en-US" altLang="en-US" sz="1600" b="1" dirty="0">
                <a:latin typeface="+mj-lt"/>
              </a:rPr>
              <a:t>866-206-7210</a:t>
            </a:r>
            <a:r>
              <a:rPr lang="en-US" altLang="en-US" sz="1600" dirty="0">
                <a:latin typeface="+mj-lt"/>
              </a:rPr>
              <a:t>, Monday through Friday from 8 a.m. to 5 p.m.</a:t>
            </a:r>
          </a:p>
        </p:txBody>
      </p:sp>
    </p:spTree>
    <p:extLst>
      <p:ext uri="{BB962C8B-B14F-4D97-AF65-F5344CB8AC3E}">
        <p14:creationId xmlns:p14="http://schemas.microsoft.com/office/powerpoint/2010/main" val="244599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lvl="0" indent="0" defTabSz="914400" eaLnBrk="0" fontAlgn="base" hangingPunct="0">
              <a:lnSpc>
                <a:spcPct val="100000"/>
              </a:lnSpc>
              <a:spcBef>
                <a:spcPct val="0"/>
              </a:spcBef>
              <a:spcAft>
                <a:spcPct val="0"/>
              </a:spcAft>
              <a:buClrTx/>
              <a:buNone/>
            </a:pPr>
            <a:r>
              <a:rPr lang="en-US" altLang="en-US" sz="1800" b="1" dirty="0" err="1">
                <a:latin typeface="+mj-lt"/>
                <a:ea typeface="MS PGothic" panose="020B0600070205080204" pitchFamily="34" charset="-128"/>
              </a:rPr>
              <a:t>HealthLINK</a:t>
            </a:r>
            <a:r>
              <a:rPr lang="en-US" altLang="en-US" sz="1800" b="1" dirty="0">
                <a:latin typeface="+mj-lt"/>
                <a:ea typeface="MS PGothic" panose="020B0600070205080204" pitchFamily="34" charset="-128"/>
              </a:rPr>
              <a:t> portal </a:t>
            </a:r>
            <a:r>
              <a:rPr lang="en-US" altLang="en-US" sz="1400" dirty="0">
                <a:latin typeface="+mj-lt"/>
                <a:ea typeface="MS PGothic" panose="020B0600070205080204" pitchFamily="34" charset="-128"/>
              </a:rPr>
              <a:t>(ehp.healthtrioconnect.com)</a:t>
            </a:r>
          </a:p>
          <a:p>
            <a:pPr marL="0" lvl="0" indent="0" defTabSz="914400" eaLnBrk="0" fontAlgn="base" hangingPunct="0">
              <a:lnSpc>
                <a:spcPct val="100000"/>
              </a:lnSpc>
              <a:spcBef>
                <a:spcPct val="0"/>
              </a:spcBef>
              <a:spcAft>
                <a:spcPct val="0"/>
              </a:spcAft>
              <a:buClrTx/>
              <a:buNone/>
            </a:pPr>
            <a:endParaRPr lang="en-US" altLang="en-US" sz="1500" b="1" dirty="0">
              <a:latin typeface="+mj-lt"/>
              <a:ea typeface="MS PGothic" panose="020B0600070205080204" pitchFamily="34" charset="-128"/>
            </a:endParaRPr>
          </a:p>
          <a:p>
            <a:pPr marL="0" lvl="0" indent="0" defTabSz="914400" fontAlgn="base">
              <a:lnSpc>
                <a:spcPct val="100000"/>
              </a:lnSpc>
              <a:spcBef>
                <a:spcPct val="0"/>
              </a:spcBef>
              <a:spcAft>
                <a:spcPts val="525"/>
              </a:spcAft>
              <a:buClr>
                <a:srgbClr val="009CA6"/>
              </a:buClr>
              <a:buNone/>
            </a:pPr>
            <a:r>
              <a:rPr lang="en-US" altLang="en-US" sz="1600" dirty="0" err="1">
                <a:latin typeface="+mj-lt"/>
                <a:ea typeface="MS PGothic" panose="020B0600070205080204" pitchFamily="34" charset="-128"/>
              </a:rPr>
              <a:t>HealthLINK@Hopkins</a:t>
            </a:r>
            <a:r>
              <a:rPr lang="en-US" altLang="en-US" sz="1600" dirty="0">
                <a:latin typeface="+mj-lt"/>
                <a:ea typeface="MS PGothic" panose="020B0600070205080204" pitchFamily="34" charset="-128"/>
              </a:rPr>
              <a:t> is a secure member portal available 24/7 where you can:</a:t>
            </a:r>
          </a:p>
          <a:p>
            <a:pPr marL="0" lvl="0" indent="0" defTabSz="914400" eaLnBrk="0" fontAlgn="base" hangingPunct="0">
              <a:lnSpc>
                <a:spcPct val="100000"/>
              </a:lnSpc>
              <a:spcBef>
                <a:spcPct val="0"/>
              </a:spcBef>
              <a:spcAft>
                <a:spcPct val="0"/>
              </a:spcAft>
              <a:buClrTx/>
              <a:buNone/>
            </a:pPr>
            <a:endParaRPr lang="en-US" altLang="en-US" sz="1500" dirty="0">
              <a:latin typeface="+mj-lt"/>
              <a:ea typeface="MS PGothic" panose="020B0600070205080204" pitchFamily="34" charset="-128"/>
            </a:endParaRP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Search for health care providers by name, location, language spoken, gender, professional qualifications, and more </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Explore your benefits and view your Schedule of Benefits</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Submit member reimbursement requests (preferred method)</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Access and download forms </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Learn about available health and wellness services </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Input and track your medical history </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Check the status of claims</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Access pharmacy information </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Review Utilization Management requirements</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Request a new ID card</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Designate or change your chosen PCP</a:t>
            </a:r>
          </a:p>
          <a:p>
            <a:pPr marL="742950" lvl="1" indent="-285750" defTabSz="914400" fontAlgn="base">
              <a:lnSpc>
                <a:spcPct val="100000"/>
              </a:lnSpc>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Email Customer Service</a:t>
            </a:r>
          </a:p>
        </p:txBody>
      </p:sp>
      <p:sp>
        <p:nvSpPr>
          <p:cNvPr id="3" name="Title 2"/>
          <p:cNvSpPr>
            <a:spLocks noGrp="1"/>
          </p:cNvSpPr>
          <p:nvPr>
            <p:ph type="title"/>
          </p:nvPr>
        </p:nvSpPr>
        <p:spPr/>
        <p:txBody>
          <a:bodyPr/>
          <a:lstStyle/>
          <a:p>
            <a:r>
              <a:rPr lang="en-US" dirty="0"/>
              <a:t>Member Benefits</a:t>
            </a:r>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3</a:t>
            </a:fld>
            <a:endParaRPr lang="en-US" dirty="0"/>
          </a:p>
        </p:txBody>
      </p:sp>
    </p:spTree>
    <p:extLst>
      <p:ext uri="{BB962C8B-B14F-4D97-AF65-F5344CB8AC3E}">
        <p14:creationId xmlns:p14="http://schemas.microsoft.com/office/powerpoint/2010/main" val="368942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884" y="1507303"/>
            <a:ext cx="9396663" cy="5407847"/>
          </a:xfrm>
        </p:spPr>
        <p:txBody>
          <a:bodyPr>
            <a:normAutofit/>
          </a:bodyPr>
          <a:lstStyle/>
          <a:p>
            <a:pPr>
              <a:spcBef>
                <a:spcPct val="0"/>
              </a:spcBef>
              <a:buNone/>
            </a:pPr>
            <a:r>
              <a:rPr lang="en-US" altLang="en-US" b="1" dirty="0">
                <a:latin typeface="+mj-lt"/>
              </a:rPr>
              <a:t>Telemedicine</a:t>
            </a:r>
          </a:p>
          <a:p>
            <a:pPr>
              <a:spcBef>
                <a:spcPct val="0"/>
              </a:spcBef>
              <a:buNone/>
            </a:pPr>
            <a:endParaRPr lang="en-US" altLang="en-US" sz="1800" b="1" dirty="0">
              <a:latin typeface="+mj-lt"/>
            </a:endParaRPr>
          </a:p>
          <a:p>
            <a:pPr>
              <a:spcBef>
                <a:spcPct val="0"/>
              </a:spcBef>
              <a:buFont typeface="Wingdings" panose="05000000000000000000" pitchFamily="2" charset="2"/>
              <a:buChar char="§"/>
            </a:pPr>
            <a:r>
              <a:rPr lang="en-US" altLang="en-US" sz="1800" b="1" dirty="0">
                <a:latin typeface="+mj-lt"/>
              </a:rPr>
              <a:t>Johns Hopkins </a:t>
            </a:r>
            <a:r>
              <a:rPr lang="en-US" altLang="en-US" sz="1800" b="1" dirty="0" err="1">
                <a:latin typeface="+mj-lt"/>
              </a:rPr>
              <a:t>OnDemand</a:t>
            </a:r>
            <a:r>
              <a:rPr lang="en-US" altLang="en-US" sz="1800" b="1" dirty="0">
                <a:latin typeface="+mj-lt"/>
              </a:rPr>
              <a:t> Virtual Care</a:t>
            </a:r>
          </a:p>
          <a:p>
            <a:pPr lvl="1">
              <a:spcBef>
                <a:spcPct val="0"/>
              </a:spcBef>
              <a:spcAft>
                <a:spcPts val="525"/>
              </a:spcAft>
              <a:buFont typeface="Wingdings" panose="05000000000000000000" pitchFamily="2" charset="2"/>
              <a:buChar char="§"/>
            </a:pPr>
            <a:r>
              <a:rPr lang="en-US" altLang="en-US" sz="1600" dirty="0">
                <a:latin typeface="+mj-lt"/>
              </a:rPr>
              <a:t>In minutes, you can connect to a health care provider for a video visit, using your mobile device or computer, 24 hours a day, seven days a week. No need to schedule an appointment—a health care provider will review your symptoms and prescribe medications, as necessary. Use this service if you or your family members experience minor, urgent care concerns such as, but not limited to:</a:t>
            </a:r>
          </a:p>
          <a:p>
            <a:pPr lvl="1">
              <a:spcBef>
                <a:spcPct val="0"/>
              </a:spcBef>
              <a:spcAft>
                <a:spcPts val="525"/>
              </a:spcAft>
              <a:buFont typeface="Wingdings" panose="05000000000000000000" pitchFamily="2" charset="2"/>
              <a:buChar char="§"/>
            </a:pPr>
            <a:endParaRPr lang="en-US" altLang="en-US" sz="1600" dirty="0">
              <a:latin typeface="+mj-lt"/>
            </a:endParaRPr>
          </a:p>
          <a:p>
            <a:pPr lvl="1">
              <a:spcBef>
                <a:spcPct val="0"/>
              </a:spcBef>
              <a:spcAft>
                <a:spcPts val="525"/>
              </a:spcAft>
              <a:buFont typeface="Wingdings" panose="05000000000000000000" pitchFamily="2" charset="2"/>
              <a:buChar char="§"/>
            </a:pPr>
            <a:endParaRPr lang="en-US" altLang="en-US" sz="1600" dirty="0">
              <a:latin typeface="+mj-lt"/>
            </a:endParaRPr>
          </a:p>
          <a:p>
            <a:pPr lvl="1">
              <a:spcBef>
                <a:spcPct val="0"/>
              </a:spcBef>
              <a:spcAft>
                <a:spcPts val="525"/>
              </a:spcAft>
              <a:buFont typeface="Wingdings" panose="05000000000000000000" pitchFamily="2" charset="2"/>
              <a:buChar char="§"/>
            </a:pPr>
            <a:endParaRPr lang="en-US" altLang="en-US" sz="1600" dirty="0">
              <a:latin typeface="+mj-lt"/>
            </a:endParaRPr>
          </a:p>
          <a:p>
            <a:pPr lvl="1">
              <a:spcBef>
                <a:spcPct val="0"/>
              </a:spcBef>
              <a:spcAft>
                <a:spcPts val="525"/>
              </a:spcAft>
              <a:buFont typeface="Wingdings" panose="05000000000000000000" pitchFamily="2" charset="2"/>
              <a:buChar char="§"/>
            </a:pPr>
            <a:endParaRPr lang="en-US" altLang="en-US" sz="1600" dirty="0">
              <a:latin typeface="+mj-lt"/>
            </a:endParaRPr>
          </a:p>
          <a:p>
            <a:pPr lvl="1">
              <a:spcBef>
                <a:spcPct val="0"/>
              </a:spcBef>
              <a:spcAft>
                <a:spcPts val="525"/>
              </a:spcAft>
              <a:buFont typeface="Wingdings" panose="05000000000000000000" pitchFamily="2" charset="2"/>
              <a:buChar char="§"/>
            </a:pPr>
            <a:r>
              <a:rPr lang="en-US" altLang="en-US" sz="1600" dirty="0">
                <a:latin typeface="+mj-lt"/>
              </a:rPr>
              <a:t>Member cost-share: $0 copay; 100% covered</a:t>
            </a:r>
            <a:endParaRPr lang="en-US" altLang="en-US" sz="1800" b="1" dirty="0">
              <a:latin typeface="+mj-lt"/>
            </a:endParaRPr>
          </a:p>
          <a:p>
            <a:pPr>
              <a:spcBef>
                <a:spcPct val="0"/>
              </a:spcBef>
              <a:spcAft>
                <a:spcPts val="525"/>
              </a:spcAft>
              <a:buFont typeface="Wingdings" panose="05000000000000000000" pitchFamily="2" charset="2"/>
              <a:buChar char="§"/>
            </a:pPr>
            <a:r>
              <a:rPr lang="en-US" altLang="en-US" sz="1800" b="1" dirty="0">
                <a:latin typeface="+mj-lt"/>
              </a:rPr>
              <a:t>Medical Advice Messaging </a:t>
            </a:r>
          </a:p>
          <a:p>
            <a:pPr lvl="1">
              <a:spcBef>
                <a:spcPct val="0"/>
              </a:spcBef>
              <a:spcAft>
                <a:spcPts val="525"/>
              </a:spcAft>
              <a:buFont typeface="Wingdings" panose="05000000000000000000" pitchFamily="2" charset="2"/>
              <a:buChar char="§"/>
            </a:pPr>
            <a:r>
              <a:rPr lang="en-US" altLang="en-US" sz="1600" dirty="0">
                <a:latin typeface="+mj-lt"/>
              </a:rPr>
              <a:t>$5 copay; deductible waived for billable email messaging with provider</a:t>
            </a:r>
            <a:endParaRPr lang="en-US" altLang="en-US" sz="1800" b="1" dirty="0">
              <a:latin typeface="+mj-lt"/>
            </a:endParaRPr>
          </a:p>
          <a:p>
            <a:pPr>
              <a:spcBef>
                <a:spcPct val="0"/>
              </a:spcBef>
              <a:spcAft>
                <a:spcPts val="525"/>
              </a:spcAft>
              <a:buFont typeface="Wingdings" panose="05000000000000000000" pitchFamily="2" charset="2"/>
              <a:buChar char="§"/>
            </a:pPr>
            <a:r>
              <a:rPr lang="en-US" altLang="en-US" sz="1800" b="1" dirty="0">
                <a:latin typeface="+mj-lt"/>
              </a:rPr>
              <a:t>Virtual Care</a:t>
            </a:r>
          </a:p>
          <a:p>
            <a:pPr lvl="1">
              <a:spcBef>
                <a:spcPct val="0"/>
              </a:spcBef>
              <a:spcAft>
                <a:spcPts val="525"/>
              </a:spcAft>
              <a:buFont typeface="Wingdings" panose="05000000000000000000" pitchFamily="2" charset="2"/>
              <a:buChar char="§"/>
            </a:pPr>
            <a:r>
              <a:rPr lang="en-US" altLang="en-US" sz="1600" dirty="0">
                <a:latin typeface="+mj-lt"/>
              </a:rPr>
              <a:t>Telemedicine virtual care visits are covered the same as the in-person service</a:t>
            </a:r>
          </a:p>
          <a:p>
            <a:pPr>
              <a:spcBef>
                <a:spcPct val="0"/>
              </a:spcBef>
              <a:spcAft>
                <a:spcPts val="525"/>
              </a:spcAft>
              <a:buFont typeface="Wingdings" panose="05000000000000000000" pitchFamily="2" charset="2"/>
              <a:buChar char="§"/>
            </a:pPr>
            <a:r>
              <a:rPr lang="en-US" altLang="en-US" sz="2000" b="1" dirty="0" err="1">
                <a:latin typeface="+mj-lt"/>
                <a:ea typeface="MS PGothic" panose="020B0600070205080204" pitchFamily="34" charset="-128"/>
              </a:rPr>
              <a:t>UpLift</a:t>
            </a:r>
            <a:endParaRPr lang="en-US" altLang="en-US" sz="2000" b="1" dirty="0">
              <a:latin typeface="+mj-lt"/>
              <a:ea typeface="MS PGothic" panose="020B0600070205080204" pitchFamily="34" charset="-128"/>
            </a:endParaRPr>
          </a:p>
          <a:p>
            <a:pPr lvl="1">
              <a:spcBef>
                <a:spcPct val="0"/>
              </a:spcBef>
              <a:spcAft>
                <a:spcPts val="525"/>
              </a:spcAft>
              <a:buFont typeface="Wingdings" panose="05000000000000000000" pitchFamily="2" charset="2"/>
              <a:buChar char="§"/>
            </a:pPr>
            <a:r>
              <a:rPr lang="en-US" altLang="en-US" sz="1600" dirty="0">
                <a:latin typeface="+mj-lt"/>
                <a:ea typeface="MS PGothic" panose="020B0600070205080204" pitchFamily="34" charset="-128"/>
              </a:rPr>
              <a:t>Virtual behavioral health care practice that greatly expands EHP’s network of providers. </a:t>
            </a:r>
            <a:r>
              <a:rPr lang="en-US" altLang="en-US" sz="1600" dirty="0" err="1">
                <a:latin typeface="+mj-lt"/>
                <a:ea typeface="MS PGothic" panose="020B0600070205080204" pitchFamily="34" charset="-128"/>
              </a:rPr>
              <a:t>UpLift</a:t>
            </a:r>
            <a:r>
              <a:rPr lang="en-US" altLang="en-US" sz="1600" dirty="0">
                <a:latin typeface="+mj-lt"/>
                <a:ea typeface="MS PGothic" panose="020B0600070205080204" pitchFamily="34" charset="-128"/>
              </a:rPr>
              <a:t> matches members with a provider and offers quick, easy scheduling in just a few days on average.</a:t>
            </a:r>
          </a:p>
        </p:txBody>
      </p:sp>
      <p:sp>
        <p:nvSpPr>
          <p:cNvPr id="3" name="Title 2"/>
          <p:cNvSpPr>
            <a:spLocks noGrp="1"/>
          </p:cNvSpPr>
          <p:nvPr>
            <p:ph type="title"/>
          </p:nvPr>
        </p:nvSpPr>
        <p:spPr/>
        <p:txBody>
          <a:bodyPr/>
          <a:lstStyle/>
          <a:p>
            <a:r>
              <a:rPr lang="en-US" dirty="0"/>
              <a:t>Member Benefits</a:t>
            </a:r>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4</a:t>
            </a:fld>
            <a:endParaRPr lang="en-US" dirty="0"/>
          </a:p>
        </p:txBody>
      </p:sp>
      <p:sp>
        <p:nvSpPr>
          <p:cNvPr id="6" name="TextBox 5"/>
          <p:cNvSpPr txBox="1"/>
          <p:nvPr/>
        </p:nvSpPr>
        <p:spPr>
          <a:xfrm>
            <a:off x="1227492" y="3335183"/>
            <a:ext cx="2924175" cy="2222147"/>
          </a:xfrm>
          <a:prstGeom prst="rect">
            <a:avLst/>
          </a:prstGeom>
          <a:noFill/>
        </p:spPr>
        <p:txBody>
          <a:bodyPr wrap="square" numCol="2" rtlCol="0">
            <a:spAutoFit/>
          </a:bodyPr>
          <a:lstStyle/>
          <a:p>
            <a:pPr marL="342900" indent="-251460" defTabSz="1005840">
              <a:lnSpc>
                <a:spcPct val="90000"/>
              </a:lnSpc>
              <a:spcBef>
                <a:spcPct val="0"/>
              </a:spcBef>
              <a:spcAft>
                <a:spcPts val="525"/>
              </a:spcAft>
              <a:buClr>
                <a:srgbClr val="043673"/>
              </a:buClr>
              <a:buFont typeface="Wingdings" panose="05000000000000000000" pitchFamily="2" charset="2"/>
              <a:buChar char="§"/>
            </a:pPr>
            <a:r>
              <a:rPr lang="en-US" altLang="en-US" sz="1400" dirty="0">
                <a:latin typeface="+mj-lt"/>
              </a:rPr>
              <a:t>Cold, flu and sinus symptoms</a:t>
            </a:r>
          </a:p>
          <a:p>
            <a:pPr marL="342900" indent="-251460" defTabSz="1005840">
              <a:lnSpc>
                <a:spcPct val="90000"/>
              </a:lnSpc>
              <a:spcBef>
                <a:spcPct val="0"/>
              </a:spcBef>
              <a:spcAft>
                <a:spcPts val="525"/>
              </a:spcAft>
              <a:buClr>
                <a:srgbClr val="043673"/>
              </a:buClr>
              <a:buFont typeface="Wingdings" panose="05000000000000000000" pitchFamily="2" charset="2"/>
              <a:buChar char="§"/>
            </a:pPr>
            <a:r>
              <a:rPr lang="en-US" altLang="en-US" sz="1400" dirty="0">
                <a:latin typeface="+mj-lt"/>
              </a:rPr>
              <a:t>Respiratory infection</a:t>
            </a:r>
          </a:p>
          <a:p>
            <a:pPr marL="342900" indent="-251460" defTabSz="1005840">
              <a:lnSpc>
                <a:spcPct val="90000"/>
              </a:lnSpc>
              <a:spcBef>
                <a:spcPct val="0"/>
              </a:spcBef>
              <a:spcAft>
                <a:spcPts val="525"/>
              </a:spcAft>
              <a:buClr>
                <a:srgbClr val="043673"/>
              </a:buClr>
              <a:buFont typeface="Wingdings" panose="05000000000000000000" pitchFamily="2" charset="2"/>
              <a:buChar char="§"/>
            </a:pPr>
            <a:endParaRPr lang="en-US" altLang="en-US" sz="1400" dirty="0">
              <a:latin typeface="+mj-lt"/>
            </a:endParaRPr>
          </a:p>
          <a:p>
            <a:pPr marL="342900" indent="-251460" defTabSz="1005840">
              <a:lnSpc>
                <a:spcPct val="90000"/>
              </a:lnSpc>
              <a:spcBef>
                <a:spcPct val="0"/>
              </a:spcBef>
              <a:spcAft>
                <a:spcPts val="525"/>
              </a:spcAft>
              <a:buClr>
                <a:srgbClr val="043673"/>
              </a:buClr>
              <a:buFont typeface="Wingdings" panose="05000000000000000000" pitchFamily="2" charset="2"/>
              <a:buChar char="§"/>
            </a:pPr>
            <a:endParaRPr lang="en-US" altLang="en-US" sz="1400" dirty="0">
              <a:latin typeface="+mj-lt"/>
            </a:endParaRPr>
          </a:p>
          <a:p>
            <a:pPr marL="342900" indent="-251460" defTabSz="1005840">
              <a:lnSpc>
                <a:spcPct val="90000"/>
              </a:lnSpc>
              <a:spcBef>
                <a:spcPct val="0"/>
              </a:spcBef>
              <a:spcAft>
                <a:spcPts val="525"/>
              </a:spcAft>
              <a:buClr>
                <a:srgbClr val="043673"/>
              </a:buClr>
              <a:buFont typeface="Wingdings" panose="05000000000000000000" pitchFamily="2" charset="2"/>
              <a:buChar char="§"/>
            </a:pPr>
            <a:endParaRPr lang="en-US" altLang="en-US" sz="1400" dirty="0">
              <a:latin typeface="+mj-lt"/>
            </a:endParaRPr>
          </a:p>
          <a:p>
            <a:pPr marL="91440" defTabSz="1005840">
              <a:lnSpc>
                <a:spcPct val="90000"/>
              </a:lnSpc>
              <a:spcBef>
                <a:spcPct val="0"/>
              </a:spcBef>
              <a:spcAft>
                <a:spcPts val="525"/>
              </a:spcAft>
              <a:buClr>
                <a:srgbClr val="043673"/>
              </a:buClr>
            </a:pPr>
            <a:endParaRPr lang="en-US" altLang="en-US" sz="1400" dirty="0">
              <a:latin typeface="+mj-lt"/>
            </a:endParaRPr>
          </a:p>
          <a:p>
            <a:pPr marL="342900" indent="-251460" defTabSz="1005840">
              <a:lnSpc>
                <a:spcPct val="90000"/>
              </a:lnSpc>
              <a:spcBef>
                <a:spcPct val="0"/>
              </a:spcBef>
              <a:spcAft>
                <a:spcPts val="525"/>
              </a:spcAft>
              <a:buClr>
                <a:srgbClr val="043673"/>
              </a:buClr>
              <a:buFont typeface="Wingdings" panose="05000000000000000000" pitchFamily="2" charset="2"/>
              <a:buChar char="§"/>
            </a:pPr>
            <a:r>
              <a:rPr lang="en-US" altLang="en-US" sz="1400" dirty="0">
                <a:latin typeface="+mj-lt"/>
              </a:rPr>
              <a:t>Rashes</a:t>
            </a:r>
          </a:p>
          <a:p>
            <a:pPr marL="342900" indent="-251460" defTabSz="1005840">
              <a:lnSpc>
                <a:spcPct val="90000"/>
              </a:lnSpc>
              <a:spcBef>
                <a:spcPct val="0"/>
              </a:spcBef>
              <a:spcAft>
                <a:spcPts val="525"/>
              </a:spcAft>
              <a:buClr>
                <a:srgbClr val="043673"/>
              </a:buClr>
              <a:buFont typeface="Wingdings" panose="05000000000000000000" pitchFamily="2" charset="2"/>
              <a:buChar char="§"/>
            </a:pPr>
            <a:r>
              <a:rPr lang="en-US" altLang="en-US" sz="1400" dirty="0">
                <a:latin typeface="+mj-lt"/>
              </a:rPr>
              <a:t>Allergies</a:t>
            </a:r>
          </a:p>
          <a:p>
            <a:pPr marL="342900" indent="-251460" defTabSz="1005840">
              <a:lnSpc>
                <a:spcPct val="90000"/>
              </a:lnSpc>
              <a:spcBef>
                <a:spcPct val="0"/>
              </a:spcBef>
              <a:spcAft>
                <a:spcPts val="525"/>
              </a:spcAft>
              <a:buClr>
                <a:srgbClr val="043673"/>
              </a:buClr>
              <a:buFont typeface="Wingdings" panose="05000000000000000000" pitchFamily="2" charset="2"/>
              <a:buChar char="§"/>
            </a:pPr>
            <a:r>
              <a:rPr lang="en-US" altLang="en-US" sz="1400" dirty="0">
                <a:latin typeface="+mj-lt"/>
              </a:rPr>
              <a:t>Pinkeye</a:t>
            </a:r>
          </a:p>
        </p:txBody>
      </p:sp>
    </p:spTree>
    <p:extLst>
      <p:ext uri="{BB962C8B-B14F-4D97-AF65-F5344CB8AC3E}">
        <p14:creationId xmlns:p14="http://schemas.microsoft.com/office/powerpoint/2010/main" val="145534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884" y="1507303"/>
            <a:ext cx="9396663" cy="5407847"/>
          </a:xfrm>
        </p:spPr>
        <p:txBody>
          <a:bodyPr>
            <a:normAutofit/>
          </a:bodyPr>
          <a:lstStyle/>
          <a:p>
            <a:pPr>
              <a:spcBef>
                <a:spcPct val="0"/>
              </a:spcBef>
              <a:buNone/>
            </a:pPr>
            <a:r>
              <a:rPr lang="en-US" altLang="en-US" b="1" dirty="0">
                <a:latin typeface="+mj-lt"/>
              </a:rPr>
              <a:t>Prescription Coverage </a:t>
            </a:r>
            <a:r>
              <a:rPr lang="en-US" altLang="en-US" sz="1600" dirty="0">
                <a:latin typeface="+mj-lt"/>
              </a:rPr>
              <a:t>(caremark.com)</a:t>
            </a:r>
          </a:p>
          <a:p>
            <a:pPr>
              <a:spcBef>
                <a:spcPct val="0"/>
              </a:spcBef>
              <a:buNone/>
            </a:pPr>
            <a:endParaRPr lang="en-US" altLang="en-US" sz="1500" b="1" dirty="0">
              <a:latin typeface="+mj-lt"/>
            </a:endParaRPr>
          </a:p>
          <a:p>
            <a:pPr lvl="1">
              <a:spcBef>
                <a:spcPct val="0"/>
              </a:spcBef>
              <a:spcAft>
                <a:spcPts val="525"/>
              </a:spcAft>
              <a:buFont typeface="Wingdings" panose="05000000000000000000" pitchFamily="2" charset="2"/>
              <a:buChar char="§"/>
            </a:pPr>
            <a:r>
              <a:rPr lang="en-US" altLang="en-US" sz="1600" dirty="0">
                <a:latin typeface="+mj-lt"/>
              </a:rPr>
              <a:t>Find a network pharmacy, explore your benefits and view the drug formulary at </a:t>
            </a:r>
            <a:r>
              <a:rPr lang="en-US" altLang="en-US" sz="1600" dirty="0">
                <a:latin typeface="+mj-lt"/>
                <a:hlinkClick r:id="rId2"/>
              </a:rPr>
              <a:t>ehp.org/find-a-pharmacy</a:t>
            </a:r>
            <a:r>
              <a:rPr lang="en-US" altLang="en-US" sz="1600" dirty="0">
                <a:latin typeface="+mj-lt"/>
              </a:rPr>
              <a:t> </a:t>
            </a:r>
          </a:p>
          <a:p>
            <a:pPr lvl="1">
              <a:spcBef>
                <a:spcPct val="0"/>
              </a:spcBef>
              <a:spcAft>
                <a:spcPts val="525"/>
              </a:spcAft>
              <a:buFont typeface="Wingdings" panose="05000000000000000000" pitchFamily="2" charset="2"/>
              <a:buChar char="§"/>
            </a:pPr>
            <a:r>
              <a:rPr lang="en-US" altLang="en-US" sz="1600" dirty="0">
                <a:latin typeface="+mj-lt"/>
              </a:rPr>
              <a:t>Mail order prescriptions available for your convenience </a:t>
            </a:r>
          </a:p>
          <a:p>
            <a:pPr lvl="1">
              <a:spcBef>
                <a:spcPct val="0"/>
              </a:spcBef>
              <a:spcAft>
                <a:spcPts val="525"/>
              </a:spcAft>
              <a:buFont typeface="Wingdings" panose="05000000000000000000" pitchFamily="2" charset="2"/>
              <a:buChar char="§"/>
            </a:pPr>
            <a:r>
              <a:rPr lang="en-US" altLang="en-US" sz="1600" dirty="0">
                <a:latin typeface="+mj-lt"/>
              </a:rPr>
              <a:t>No-Pay Copay waiver program available for certain asthma and diabetes medications for participating in Care Management. Call </a:t>
            </a:r>
            <a:r>
              <a:rPr lang="en-US" altLang="en-US" sz="1600" b="1" dirty="0">
                <a:latin typeface="+mj-lt"/>
              </a:rPr>
              <a:t>800-557-6916</a:t>
            </a:r>
            <a:r>
              <a:rPr lang="en-US" altLang="en-US" sz="1600" dirty="0">
                <a:latin typeface="+mj-lt"/>
              </a:rPr>
              <a:t> to learn more.</a:t>
            </a:r>
          </a:p>
          <a:p>
            <a:pPr lvl="1">
              <a:spcBef>
                <a:spcPct val="0"/>
              </a:spcBef>
              <a:spcAft>
                <a:spcPts val="525"/>
              </a:spcAft>
              <a:buFont typeface="Wingdings" panose="05000000000000000000" pitchFamily="2" charset="2"/>
              <a:buChar char="§"/>
            </a:pPr>
            <a:r>
              <a:rPr lang="en-US" altLang="en-US" sz="1600" dirty="0">
                <a:latin typeface="+mj-lt"/>
              </a:rPr>
              <a:t>Cost Saver Program (powered by </a:t>
            </a:r>
            <a:r>
              <a:rPr lang="en-US" altLang="en-US" sz="1600" dirty="0" err="1">
                <a:latin typeface="+mj-lt"/>
              </a:rPr>
              <a:t>GoodRx</a:t>
            </a:r>
            <a:r>
              <a:rPr lang="en-US" altLang="en-US" sz="1600" dirty="0">
                <a:latin typeface="+mj-lt"/>
              </a:rPr>
              <a:t>)</a:t>
            </a:r>
          </a:p>
          <a:p>
            <a:pPr lvl="2">
              <a:spcBef>
                <a:spcPct val="0"/>
              </a:spcBef>
              <a:spcAft>
                <a:spcPts val="525"/>
              </a:spcAft>
              <a:buFont typeface="Wingdings" panose="05000000000000000000" pitchFamily="2" charset="2"/>
              <a:buChar char="§"/>
            </a:pPr>
            <a:r>
              <a:rPr lang="en-US" altLang="en-US" sz="1400" dirty="0">
                <a:latin typeface="+mj-lt"/>
              </a:rPr>
              <a:t>When members use </a:t>
            </a:r>
            <a:r>
              <a:rPr lang="en-US" altLang="en-US" sz="1400" dirty="0" err="1">
                <a:latin typeface="+mj-lt"/>
              </a:rPr>
              <a:t>GoodRx</a:t>
            </a:r>
            <a:r>
              <a:rPr lang="en-US" altLang="en-US" sz="1400" dirty="0">
                <a:latin typeface="+mj-lt"/>
              </a:rPr>
              <a:t> to find a pharmacy with better pricing for non-specialty generic drugs, EHP will cover the drug at the </a:t>
            </a:r>
            <a:r>
              <a:rPr lang="en-US" altLang="en-US" sz="1400" dirty="0" err="1">
                <a:latin typeface="+mj-lt"/>
              </a:rPr>
              <a:t>GoodRx</a:t>
            </a:r>
            <a:r>
              <a:rPr lang="en-US" altLang="en-US" sz="1400" dirty="0">
                <a:latin typeface="+mj-lt"/>
              </a:rPr>
              <a:t> price.</a:t>
            </a:r>
          </a:p>
          <a:p>
            <a:pPr lvl="2">
              <a:spcBef>
                <a:spcPct val="0"/>
              </a:spcBef>
              <a:spcAft>
                <a:spcPts val="525"/>
              </a:spcAft>
              <a:buFont typeface="Wingdings" panose="05000000000000000000" pitchFamily="2" charset="2"/>
              <a:buChar char="§"/>
            </a:pPr>
            <a:r>
              <a:rPr lang="en-US" altLang="en-US" sz="1400" dirty="0">
                <a:latin typeface="+mj-lt"/>
              </a:rPr>
              <a:t>The better price will be used automatically at </a:t>
            </a:r>
            <a:r>
              <a:rPr lang="en-US" altLang="en-US" sz="1400" dirty="0" err="1">
                <a:latin typeface="+mj-lt"/>
              </a:rPr>
              <a:t>GoodRx</a:t>
            </a:r>
            <a:r>
              <a:rPr lang="en-US" altLang="en-US" sz="1400" dirty="0">
                <a:latin typeface="+mj-lt"/>
              </a:rPr>
              <a:t> participating pharmacies.</a:t>
            </a:r>
          </a:p>
          <a:p>
            <a:pPr lvl="1">
              <a:spcBef>
                <a:spcPct val="0"/>
              </a:spcBef>
              <a:spcAft>
                <a:spcPts val="525"/>
              </a:spcAft>
              <a:buFont typeface="Wingdings" panose="05000000000000000000" pitchFamily="2" charset="2"/>
              <a:buChar char="§"/>
            </a:pPr>
            <a:r>
              <a:rPr lang="en-US" altLang="en-US" sz="1600" dirty="0" err="1">
                <a:latin typeface="+mj-lt"/>
              </a:rPr>
              <a:t>PrudentRx</a:t>
            </a:r>
            <a:r>
              <a:rPr lang="en-US" altLang="en-US" sz="1600" dirty="0">
                <a:latin typeface="+mj-lt"/>
              </a:rPr>
              <a:t> Program</a:t>
            </a:r>
          </a:p>
          <a:p>
            <a:pPr lvl="2">
              <a:spcBef>
                <a:spcPct val="0"/>
              </a:spcBef>
              <a:spcAft>
                <a:spcPts val="525"/>
              </a:spcAft>
              <a:buFont typeface="Wingdings" panose="05000000000000000000" pitchFamily="2" charset="2"/>
              <a:buChar char="§"/>
            </a:pPr>
            <a:r>
              <a:rPr lang="en-US" altLang="en-US" sz="1400" dirty="0">
                <a:latin typeface="+mj-lt"/>
              </a:rPr>
              <a:t>Specialty medications must be filled at CVS Specialty pharmacy or Johns Hopkins </a:t>
            </a:r>
            <a:r>
              <a:rPr lang="en-US" altLang="en-US" sz="1400" dirty="0" err="1">
                <a:latin typeface="+mj-lt"/>
              </a:rPr>
              <a:t>Pharmaquip</a:t>
            </a:r>
            <a:r>
              <a:rPr lang="en-US" altLang="en-US" sz="1400" dirty="0">
                <a:latin typeface="+mj-lt"/>
              </a:rPr>
              <a:t> pharmacies</a:t>
            </a:r>
          </a:p>
          <a:p>
            <a:pPr lvl="2">
              <a:spcBef>
                <a:spcPct val="0"/>
              </a:spcBef>
              <a:spcAft>
                <a:spcPts val="525"/>
              </a:spcAft>
              <a:buFont typeface="Wingdings" panose="05000000000000000000" pitchFamily="2" charset="2"/>
              <a:buChar char="§"/>
            </a:pPr>
            <a:r>
              <a:rPr lang="en-US" altLang="en-US" sz="1400" dirty="0">
                <a:latin typeface="+mj-lt"/>
              </a:rPr>
              <a:t>$0 member out-of-pocket cost for select specialty medications if enrolled in the </a:t>
            </a:r>
            <a:r>
              <a:rPr lang="en-US" altLang="en-US" sz="1400" dirty="0" err="1">
                <a:latin typeface="+mj-lt"/>
              </a:rPr>
              <a:t>PrudentRx</a:t>
            </a:r>
            <a:r>
              <a:rPr lang="en-US" altLang="en-US" sz="1400" dirty="0">
                <a:latin typeface="+mj-lt"/>
              </a:rPr>
              <a:t> program</a:t>
            </a:r>
          </a:p>
          <a:p>
            <a:pPr lvl="2">
              <a:spcBef>
                <a:spcPct val="0"/>
              </a:spcBef>
              <a:spcAft>
                <a:spcPts val="525"/>
              </a:spcAft>
              <a:buFont typeface="Wingdings" panose="05000000000000000000" pitchFamily="2" charset="2"/>
              <a:buChar char="§"/>
            </a:pPr>
            <a:r>
              <a:rPr lang="en-US" altLang="en-US" sz="1400" dirty="0">
                <a:latin typeface="+mj-lt"/>
              </a:rPr>
              <a:t>Select specialty drugs subject to 30% co-insurance if member does not participate in </a:t>
            </a:r>
            <a:r>
              <a:rPr lang="en-US" altLang="en-US" sz="1400" dirty="0" err="1">
                <a:latin typeface="+mj-lt"/>
              </a:rPr>
              <a:t>PrudentRx</a:t>
            </a:r>
            <a:r>
              <a:rPr lang="en-US" altLang="en-US" sz="1400" dirty="0">
                <a:latin typeface="+mj-lt"/>
              </a:rPr>
              <a:t> program</a:t>
            </a:r>
          </a:p>
          <a:p>
            <a:pPr lvl="2">
              <a:spcBef>
                <a:spcPct val="0"/>
              </a:spcBef>
              <a:spcAft>
                <a:spcPts val="525"/>
              </a:spcAft>
              <a:buFont typeface="Wingdings" panose="05000000000000000000" pitchFamily="2" charset="2"/>
              <a:buChar char="§"/>
            </a:pPr>
            <a:r>
              <a:rPr lang="en-US" altLang="en-US" sz="1400" dirty="0" err="1">
                <a:latin typeface="+mj-lt"/>
              </a:rPr>
              <a:t>PrudentRX</a:t>
            </a:r>
            <a:r>
              <a:rPr lang="en-US" altLang="en-US" sz="1400" dirty="0">
                <a:latin typeface="+mj-lt"/>
              </a:rPr>
              <a:t> specialty medications will be available to view on </a:t>
            </a:r>
            <a:r>
              <a:rPr lang="en-US" altLang="en-US" sz="1400" b="1" dirty="0">
                <a:latin typeface="+mj-lt"/>
              </a:rPr>
              <a:t>ehp.org</a:t>
            </a:r>
          </a:p>
        </p:txBody>
      </p:sp>
      <p:sp>
        <p:nvSpPr>
          <p:cNvPr id="3" name="Title 2"/>
          <p:cNvSpPr>
            <a:spLocks noGrp="1"/>
          </p:cNvSpPr>
          <p:nvPr>
            <p:ph type="title"/>
          </p:nvPr>
        </p:nvSpPr>
        <p:spPr/>
        <p:txBody>
          <a:bodyPr/>
          <a:lstStyle/>
          <a:p>
            <a:r>
              <a:rPr lang="en-US" dirty="0"/>
              <a:t>Member Benefits</a:t>
            </a:r>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5</a:t>
            </a:fld>
            <a:endParaRPr lang="en-US" dirty="0"/>
          </a:p>
        </p:txBody>
      </p:sp>
    </p:spTree>
    <p:extLst>
      <p:ext uri="{BB962C8B-B14F-4D97-AF65-F5344CB8AC3E}">
        <p14:creationId xmlns:p14="http://schemas.microsoft.com/office/powerpoint/2010/main" val="339770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884" y="1507303"/>
            <a:ext cx="9396663" cy="5407847"/>
          </a:xfrm>
        </p:spPr>
        <p:txBody>
          <a:bodyPr>
            <a:normAutofit/>
          </a:bodyPr>
          <a:lstStyle/>
          <a:p>
            <a:pPr>
              <a:spcBef>
                <a:spcPct val="0"/>
              </a:spcBef>
              <a:buNone/>
            </a:pPr>
            <a:r>
              <a:rPr lang="en-US" altLang="en-US" sz="2000" b="1" dirty="0" err="1">
                <a:latin typeface="+mj-lt"/>
              </a:rPr>
              <a:t>DinnerTime</a:t>
            </a:r>
            <a:endParaRPr lang="en-US" altLang="en-US" sz="2000" b="1" dirty="0">
              <a:latin typeface="+mj-lt"/>
            </a:endParaRPr>
          </a:p>
          <a:p>
            <a:pPr lvl="1">
              <a:spcBef>
                <a:spcPct val="0"/>
              </a:spcBef>
              <a:spcAft>
                <a:spcPts val="525"/>
              </a:spcAft>
              <a:buFont typeface="Wingdings" panose="05000000000000000000" pitchFamily="2" charset="2"/>
              <a:buChar char="§"/>
            </a:pPr>
            <a:r>
              <a:rPr lang="en-US" altLang="en-US" sz="1500" b="1" dirty="0">
                <a:latin typeface="+mj-lt"/>
              </a:rPr>
              <a:t>Perk</a:t>
            </a:r>
            <a:r>
              <a:rPr lang="en-US" altLang="en-US" sz="1500" dirty="0">
                <a:latin typeface="+mj-lt"/>
              </a:rPr>
              <a:t>: Free subscription</a:t>
            </a:r>
          </a:p>
          <a:p>
            <a:pPr lvl="1">
              <a:spcBef>
                <a:spcPct val="0"/>
              </a:spcBef>
              <a:spcAft>
                <a:spcPts val="525"/>
              </a:spcAft>
              <a:buFont typeface="Wingdings" panose="05000000000000000000" pitchFamily="2" charset="2"/>
              <a:buChar char="§"/>
            </a:pPr>
            <a:r>
              <a:rPr lang="en-US" altLang="en-US" sz="1500" dirty="0">
                <a:latin typeface="+mj-lt"/>
              </a:rPr>
              <a:t>Generate custom meal plans based on your family’s budget, tastes, schedule, dietary restrictions and more. </a:t>
            </a:r>
            <a:r>
              <a:rPr lang="en-US" altLang="en-US" sz="1500" dirty="0" err="1">
                <a:latin typeface="+mj-lt"/>
              </a:rPr>
              <a:t>DinnerTime</a:t>
            </a:r>
            <a:r>
              <a:rPr lang="en-US" altLang="en-US" sz="1500" dirty="0">
                <a:latin typeface="+mj-lt"/>
              </a:rPr>
              <a:t> chooses healthy recipes and plans your meals for you. It even creates shopping lists based on sales at your favorite grocery store for simple and affordable meal planning</a:t>
            </a:r>
          </a:p>
          <a:p>
            <a:pPr>
              <a:buNone/>
            </a:pPr>
            <a:r>
              <a:rPr lang="en-US" altLang="en-US" sz="2000" b="1" dirty="0" err="1">
                <a:latin typeface="+mj-lt"/>
              </a:rPr>
              <a:t>BurnAlong</a:t>
            </a:r>
            <a:endParaRPr lang="en-US" altLang="en-US" sz="2000" b="1" dirty="0">
              <a:latin typeface="+mj-lt"/>
            </a:endParaRPr>
          </a:p>
          <a:p>
            <a:pPr lvl="1">
              <a:spcBef>
                <a:spcPct val="0"/>
              </a:spcBef>
              <a:spcAft>
                <a:spcPts val="525"/>
              </a:spcAft>
              <a:buFont typeface="Wingdings" panose="05000000000000000000" pitchFamily="2" charset="2"/>
              <a:buChar char="§"/>
            </a:pPr>
            <a:r>
              <a:rPr lang="en-US" altLang="en-US" sz="1500" b="1" dirty="0">
                <a:latin typeface="+mj-lt"/>
              </a:rPr>
              <a:t>Perk</a:t>
            </a:r>
            <a:r>
              <a:rPr lang="en-US" altLang="en-US" sz="1500" dirty="0">
                <a:latin typeface="+mj-lt"/>
              </a:rPr>
              <a:t>: Discounted $39 yearly subscription</a:t>
            </a:r>
          </a:p>
          <a:p>
            <a:pPr lvl="1">
              <a:spcBef>
                <a:spcPct val="0"/>
              </a:spcBef>
              <a:spcAft>
                <a:spcPts val="525"/>
              </a:spcAft>
              <a:buFont typeface="Wingdings" panose="05000000000000000000" pitchFamily="2" charset="2"/>
              <a:buChar char="§"/>
            </a:pPr>
            <a:r>
              <a:rPr lang="en-US" altLang="en-US" sz="1500" dirty="0">
                <a:latin typeface="+mj-lt"/>
              </a:rPr>
              <a:t>Get—and stay—fit, no matter where you are with </a:t>
            </a:r>
            <a:r>
              <a:rPr lang="en-US" altLang="en-US" sz="1500" dirty="0" err="1">
                <a:latin typeface="+mj-lt"/>
              </a:rPr>
              <a:t>BurnAlong</a:t>
            </a:r>
            <a:r>
              <a:rPr lang="en-US" altLang="en-US" sz="1500" dirty="0">
                <a:latin typeface="+mj-lt"/>
              </a:rPr>
              <a:t>, a cutting-edge fitness and wellness program. </a:t>
            </a:r>
            <a:r>
              <a:rPr lang="en-US" altLang="en-US" sz="1500" dirty="0" err="1">
                <a:latin typeface="+mj-lt"/>
              </a:rPr>
              <a:t>BurnAlong</a:t>
            </a:r>
            <a:r>
              <a:rPr lang="en-US" altLang="en-US" sz="1500" dirty="0">
                <a:latin typeface="+mj-lt"/>
              </a:rPr>
              <a:t> offers more than 1,000 classes in 30 categories. Stream unlimited classes on your own or with colleagues and friends in a private group setting whenever you want, wherever you want, for just $39 for an entire year. You can access the classes on your computer, tablet or phone, with the option to cast it to your T.V.</a:t>
            </a:r>
          </a:p>
          <a:p>
            <a:pPr>
              <a:buNone/>
            </a:pPr>
            <a:endParaRPr lang="en-US" altLang="en-US" sz="800" b="1" dirty="0">
              <a:latin typeface="+mj-lt"/>
            </a:endParaRPr>
          </a:p>
          <a:p>
            <a:pPr marL="0" indent="0" defTabSz="914400" eaLnBrk="0" fontAlgn="base" hangingPunct="0">
              <a:lnSpc>
                <a:spcPct val="100000"/>
              </a:lnSpc>
              <a:spcBef>
                <a:spcPct val="0"/>
              </a:spcBef>
              <a:spcAft>
                <a:spcPct val="0"/>
              </a:spcAft>
              <a:buClrTx/>
              <a:buNone/>
            </a:pPr>
            <a:r>
              <a:rPr lang="en-US" altLang="en-US" sz="2000" b="1" dirty="0">
                <a:latin typeface="+mj-lt"/>
                <a:ea typeface="MS PGothic" panose="020B0600070205080204" pitchFamily="34" charset="-128"/>
              </a:rPr>
              <a:t>Blood Pressure Cuff Program</a:t>
            </a:r>
          </a:p>
          <a:p>
            <a:pPr mar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As part of your benefits, EHP provides coverage for a blood pressure monitor. We believe heart health is important for all members, so there are no health requirements to order a monitor.  To order a blood pressure monitor, you will need to speak with your health care provider.  Your provider will request the device for you. Please visit </a:t>
            </a:r>
            <a:r>
              <a:rPr lang="en-US" altLang="en-US" sz="1500" b="1" dirty="0">
                <a:latin typeface="+mj-lt"/>
                <a:ea typeface="MS PGothic" panose="020B0600070205080204" pitchFamily="34" charset="-128"/>
              </a:rPr>
              <a:t>ehp.org/benefits</a:t>
            </a:r>
            <a:r>
              <a:rPr lang="en-US" altLang="en-US" sz="1500" dirty="0">
                <a:latin typeface="+mj-lt"/>
                <a:ea typeface="MS PGothic" panose="020B0600070205080204" pitchFamily="34" charset="-128"/>
              </a:rPr>
              <a:t> for a form to give your provider with all of the needed information.</a:t>
            </a:r>
          </a:p>
        </p:txBody>
      </p:sp>
      <p:sp>
        <p:nvSpPr>
          <p:cNvPr id="3" name="Title 2"/>
          <p:cNvSpPr>
            <a:spLocks noGrp="1"/>
          </p:cNvSpPr>
          <p:nvPr>
            <p:ph type="title"/>
          </p:nvPr>
        </p:nvSpPr>
        <p:spPr/>
        <p:txBody>
          <a:bodyPr/>
          <a:lstStyle/>
          <a:p>
            <a:r>
              <a:rPr lang="en-US" dirty="0"/>
              <a:t>Member Benefits</a:t>
            </a:r>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6</a:t>
            </a:fld>
            <a:endParaRPr lang="en-US" dirty="0"/>
          </a:p>
        </p:txBody>
      </p:sp>
    </p:spTree>
    <p:extLst>
      <p:ext uri="{BB962C8B-B14F-4D97-AF65-F5344CB8AC3E}">
        <p14:creationId xmlns:p14="http://schemas.microsoft.com/office/powerpoint/2010/main" val="290873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Care Management</a:t>
            </a:r>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7</a:t>
            </a:fld>
            <a:endParaRPr lang="en-US" dirty="0"/>
          </a:p>
        </p:txBody>
      </p:sp>
      <p:sp>
        <p:nvSpPr>
          <p:cNvPr id="5" name="Content Placeholder 4"/>
          <p:cNvSpPr>
            <a:spLocks noGrp="1"/>
          </p:cNvSpPr>
          <p:nvPr>
            <p:ph idx="1"/>
          </p:nvPr>
        </p:nvSpPr>
        <p:spPr/>
        <p:txBody>
          <a:bodyPr>
            <a:normAutofit/>
          </a:bodyPr>
          <a:lstStyle/>
          <a:p>
            <a:pPr marL="0" lvl="0" indent="0" defTabSz="914400" eaLnBrk="0" fontAlgn="base" hangingPunct="0">
              <a:lnSpc>
                <a:spcPct val="100000"/>
              </a:lnSpc>
              <a:spcBef>
                <a:spcPct val="0"/>
              </a:spcBef>
              <a:spcAft>
                <a:spcPct val="0"/>
              </a:spcAft>
              <a:buClrTx/>
              <a:buNone/>
            </a:pPr>
            <a:r>
              <a:rPr lang="en-US" altLang="en-US" sz="2000" dirty="0">
                <a:latin typeface="+mj-lt"/>
                <a:ea typeface="MS PGothic" panose="020B0600070205080204" pitchFamily="34" charset="-128"/>
              </a:rPr>
              <a:t>Care Management services are designed to help you better understand and manage your medical conditions.</a:t>
            </a:r>
          </a:p>
          <a:p>
            <a:pPr lvl="1" fontAlgn="base">
              <a:spcBef>
                <a:spcPct val="0"/>
              </a:spcBef>
              <a:spcAft>
                <a:spcPts val="525"/>
              </a:spcAft>
              <a:buFont typeface="Wingdings" panose="05000000000000000000" pitchFamily="2" charset="2"/>
              <a:buChar char="§"/>
            </a:pPr>
            <a:r>
              <a:rPr lang="en-US" altLang="en-US" sz="1500" dirty="0">
                <a:latin typeface="+mj-lt"/>
              </a:rPr>
              <a:t>Care Managers can give you one-on-one guidance, education and support to help you manage your conditions and maintain your best health. Your care team finds out what you need, connects you with helpful community resources, collaborates with your providers to ensure that you’re getting the best care and much more. We help you figure out the steps you need to take and support you along the way.</a:t>
            </a:r>
          </a:p>
          <a:p>
            <a:pPr marL="0" lvl="0" indent="0" defTabSz="914400" eaLnBrk="0" fontAlgn="base" hangingPunct="0">
              <a:lnSpc>
                <a:spcPct val="100000"/>
              </a:lnSpc>
              <a:spcBef>
                <a:spcPct val="0"/>
              </a:spcBef>
              <a:spcAft>
                <a:spcPct val="0"/>
              </a:spcAft>
              <a:buClrTx/>
              <a:buNone/>
            </a:pPr>
            <a:endParaRPr lang="en-US" altLang="en-US" sz="1000"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r>
              <a:rPr lang="en-US" altLang="en-US" sz="2000" b="1" dirty="0">
                <a:latin typeface="+mj-lt"/>
                <a:ea typeface="MS PGothic" panose="020B0600070205080204" pitchFamily="34" charset="-128"/>
              </a:rPr>
              <a:t>Preventive Health</a:t>
            </a:r>
          </a:p>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Work with us to stay healthy. We’ll give you reminders about the health services you need and information you can trust. We may connect you with a care manager, who can help you use your plan, understand a new diagnosis and work with your providers.</a:t>
            </a:r>
            <a:endParaRPr lang="en-US" altLang="en-US" sz="1800" b="1"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endParaRPr lang="en-US" altLang="en-US" sz="1000" b="1"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r>
              <a:rPr lang="en-US" altLang="en-US" sz="2000" b="1" dirty="0">
                <a:latin typeface="+mj-lt"/>
                <a:ea typeface="MS PGothic" panose="020B0600070205080204" pitchFamily="34" charset="-128"/>
              </a:rPr>
              <a:t>Transition of Care</a:t>
            </a:r>
          </a:p>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When your health changes—temporarily (an injury or inpatient stay) or long-term (needing new treatment)—we’ll give you extra support. We can support your needs, help you adjust to changes, and guide you back to your best health.</a:t>
            </a:r>
          </a:p>
          <a:p>
            <a:pPr marL="0" lvl="0" indent="0" defTabSz="914400" eaLnBrk="0" fontAlgn="base" hangingPunct="0">
              <a:lnSpc>
                <a:spcPct val="100000"/>
              </a:lnSpc>
              <a:spcBef>
                <a:spcPct val="0"/>
              </a:spcBef>
              <a:spcAft>
                <a:spcPct val="0"/>
              </a:spcAft>
              <a:buClrTx/>
              <a:buNone/>
            </a:pPr>
            <a:endParaRPr lang="en-US" altLang="en-US" sz="1000" b="1"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r>
              <a:rPr lang="en-US" altLang="en-US" sz="2000" b="1" dirty="0">
                <a:latin typeface="+mj-lt"/>
                <a:ea typeface="MS PGothic" panose="020B0600070205080204" pitchFamily="34" charset="-128"/>
              </a:rPr>
              <a:t>Complex Care </a:t>
            </a:r>
          </a:p>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If you have chronic conditions, we make it easier for you to focus on your health. We work with you one-on-one and help coordinate your care. We collaborate with your providers to help you understand and take the best possible care of your conditions.</a:t>
            </a:r>
          </a:p>
        </p:txBody>
      </p:sp>
    </p:spTree>
    <p:extLst>
      <p:ext uri="{BB962C8B-B14F-4D97-AF65-F5344CB8AC3E}">
        <p14:creationId xmlns:p14="http://schemas.microsoft.com/office/powerpoint/2010/main" val="20314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Care Management</a:t>
            </a:r>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8</a:t>
            </a:fld>
            <a:endParaRPr lang="en-US" dirty="0"/>
          </a:p>
        </p:txBody>
      </p:sp>
      <p:sp>
        <p:nvSpPr>
          <p:cNvPr id="5" name="Content Placeholder 4"/>
          <p:cNvSpPr>
            <a:spLocks noGrp="1"/>
          </p:cNvSpPr>
          <p:nvPr>
            <p:ph idx="1"/>
          </p:nvPr>
        </p:nvSpPr>
        <p:spPr/>
        <p:txBody>
          <a:bodyPr>
            <a:normAutofit/>
          </a:bodyPr>
          <a:lstStyle/>
          <a:p>
            <a:pPr marL="0" lvl="0" indent="0" defTabSz="914400" eaLnBrk="0" fontAlgn="base" hangingPunct="0">
              <a:lnSpc>
                <a:spcPct val="100000"/>
              </a:lnSpc>
              <a:spcBef>
                <a:spcPct val="0"/>
              </a:spcBef>
              <a:spcAft>
                <a:spcPct val="0"/>
              </a:spcAft>
              <a:buClrTx/>
              <a:buNone/>
            </a:pPr>
            <a:r>
              <a:rPr lang="en-US" altLang="en-US" sz="2000" b="1" dirty="0">
                <a:latin typeface="+mj-lt"/>
                <a:ea typeface="MS PGothic" panose="020B0600070205080204" pitchFamily="34" charset="-128"/>
              </a:rPr>
              <a:t>Maternal Health</a:t>
            </a:r>
          </a:p>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Here at EHP, we offer an extra level of support for pregnant members.  We make sure you are prepared for every stage of the journey and communicate with you to ensure that you are receiving the proper care, including postpartum support. </a:t>
            </a:r>
          </a:p>
          <a:p>
            <a:pPr marL="0" lvl="0" indent="0" defTabSz="914400" eaLnBrk="0" fontAlgn="base" hangingPunct="0">
              <a:lnSpc>
                <a:spcPct val="100000"/>
              </a:lnSpc>
              <a:spcBef>
                <a:spcPct val="0"/>
              </a:spcBef>
              <a:spcAft>
                <a:spcPct val="0"/>
              </a:spcAft>
              <a:buClrTx/>
              <a:buNone/>
            </a:pPr>
            <a:endParaRPr lang="en-US" altLang="en-US" sz="1500"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r>
              <a:rPr lang="en-US" altLang="en-US" sz="2000" b="1" dirty="0">
                <a:latin typeface="+mj-lt"/>
                <a:ea typeface="MS PGothic" panose="020B0600070205080204" pitchFamily="34" charset="-128"/>
              </a:rPr>
              <a:t>Support for NICU and Children</a:t>
            </a:r>
          </a:p>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If your baby is admitted to the NICU, we make sure you understand their treatment and know what to do after the baby comes home.  We work with all of your child’s providers, help you use your benefits and refer you to resources including in-home services and special equipment. EHP is here to help you care for your child through adulthood.</a:t>
            </a:r>
          </a:p>
          <a:p>
            <a:pPr marL="0" lvl="0" indent="0" defTabSz="914400" eaLnBrk="0" fontAlgn="base" hangingPunct="0">
              <a:lnSpc>
                <a:spcPct val="100000"/>
              </a:lnSpc>
              <a:spcBef>
                <a:spcPct val="0"/>
              </a:spcBef>
              <a:spcAft>
                <a:spcPct val="0"/>
              </a:spcAft>
              <a:buClrTx/>
              <a:buNone/>
            </a:pPr>
            <a:endParaRPr lang="en-US" altLang="en-US" sz="1500" b="1"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r>
              <a:rPr lang="en-US" altLang="en-US" sz="2000" b="1" dirty="0">
                <a:latin typeface="+mj-lt"/>
                <a:ea typeface="MS PGothic" panose="020B0600070205080204" pitchFamily="34" charset="-128"/>
              </a:rPr>
              <a:t>Behavioral Health</a:t>
            </a:r>
          </a:p>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The help you need and deserve is one call away.  Take a step toward wellness by working with one of our behavioral health clinicians.  We can help you with substance use disorder challenges and struggles with depression, anxiety or other mental health conditions.  You’ll receive coordinated care between your providers, assistance at home or on the phone and resources to support your treatment.</a:t>
            </a:r>
          </a:p>
        </p:txBody>
      </p:sp>
    </p:spTree>
    <p:extLst>
      <p:ext uri="{BB962C8B-B14F-4D97-AF65-F5344CB8AC3E}">
        <p14:creationId xmlns:p14="http://schemas.microsoft.com/office/powerpoint/2010/main" val="364511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Health Education</a:t>
            </a:r>
          </a:p>
        </p:txBody>
      </p:sp>
      <p:sp>
        <p:nvSpPr>
          <p:cNvPr id="4" name="Date Placeholder 3"/>
          <p:cNvSpPr>
            <a:spLocks noGrp="1"/>
          </p:cNvSpPr>
          <p:nvPr>
            <p:ph type="dt" sz="half" idx="2"/>
          </p:nvPr>
        </p:nvSpPr>
        <p:spPr/>
        <p:txBody>
          <a:bodyPr/>
          <a:lstStyle/>
          <a:p>
            <a:r>
              <a:rPr lang="en-US" b="1">
                <a:solidFill>
                  <a:schemeClr val="accent4"/>
                </a:solidFill>
              </a:rPr>
              <a:t>| </a:t>
            </a:r>
            <a:fld id="{82EBF240-A6A4-4792-91CB-7EC418E73C5C}" type="slidenum">
              <a:rPr lang="en-US" smtClean="0"/>
              <a:pPr/>
              <a:t>9</a:t>
            </a:fld>
            <a:endParaRPr lang="en-US" dirty="0"/>
          </a:p>
        </p:txBody>
      </p:sp>
      <p:sp>
        <p:nvSpPr>
          <p:cNvPr id="5" name="Content Placeholder 4"/>
          <p:cNvSpPr>
            <a:spLocks noGrp="1"/>
          </p:cNvSpPr>
          <p:nvPr>
            <p:ph idx="1"/>
          </p:nvPr>
        </p:nvSpPr>
        <p:spPr/>
        <p:txBody>
          <a:bodyPr>
            <a:normAutofit/>
          </a:bodyPr>
          <a:lstStyle/>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Members can attend free health education programs that promote healthy lifestyles. Health educators’ primary goal is providing you skills and tools that can ultimately lead to better self-management of your health.</a:t>
            </a:r>
          </a:p>
          <a:p>
            <a:pPr marL="0" lvl="0" indent="0" defTabSz="914400" eaLnBrk="0" fontAlgn="base" hangingPunct="0">
              <a:lnSpc>
                <a:spcPct val="100000"/>
              </a:lnSpc>
              <a:spcBef>
                <a:spcPct val="0"/>
              </a:spcBef>
              <a:spcAft>
                <a:spcPct val="0"/>
              </a:spcAft>
              <a:buClrTx/>
              <a:buNone/>
            </a:pPr>
            <a:endParaRPr lang="en-US" altLang="en-US" sz="1500"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r>
              <a:rPr lang="en-US" altLang="en-US" sz="1800" b="1" dirty="0">
                <a:latin typeface="+mj-lt"/>
                <a:ea typeface="MS PGothic" panose="020B0600070205080204" pitchFamily="34" charset="-128"/>
              </a:rPr>
              <a:t>Popular programs include: </a:t>
            </a:r>
          </a:p>
          <a:p>
            <a:pPr lvl="1" fontAlgn="base">
              <a:spcBef>
                <a:spcPct val="0"/>
              </a:spcBef>
              <a:spcAft>
                <a:spcPts val="525"/>
              </a:spcAft>
              <a:buFont typeface="Wingdings" panose="05000000000000000000" pitchFamily="2" charset="2"/>
              <a:buChar char="§"/>
            </a:pPr>
            <a:r>
              <a:rPr lang="en-US" altLang="en-US" sz="1500" dirty="0">
                <a:latin typeface="+mj-lt"/>
              </a:rPr>
              <a:t>Diabetes/prediabetes</a:t>
            </a:r>
          </a:p>
          <a:p>
            <a:pPr lvl="1" fontAlgn="base">
              <a:spcBef>
                <a:spcPct val="0"/>
              </a:spcBef>
              <a:spcAft>
                <a:spcPts val="525"/>
              </a:spcAft>
              <a:buFont typeface="Wingdings" panose="05000000000000000000" pitchFamily="2" charset="2"/>
              <a:buChar char="§"/>
            </a:pPr>
            <a:r>
              <a:rPr lang="en-US" altLang="en-US" sz="1500" dirty="0">
                <a:latin typeface="+mj-lt"/>
              </a:rPr>
              <a:t>Weight management</a:t>
            </a:r>
          </a:p>
          <a:p>
            <a:pPr lvl="1" fontAlgn="base">
              <a:spcBef>
                <a:spcPct val="0"/>
              </a:spcBef>
              <a:spcAft>
                <a:spcPts val="525"/>
              </a:spcAft>
              <a:buFont typeface="Wingdings" panose="05000000000000000000" pitchFamily="2" charset="2"/>
              <a:buChar char="§"/>
            </a:pPr>
            <a:r>
              <a:rPr lang="en-US" altLang="en-US" sz="1500" dirty="0">
                <a:latin typeface="+mj-lt"/>
              </a:rPr>
              <a:t>Sleep management</a:t>
            </a:r>
          </a:p>
          <a:p>
            <a:pPr lvl="1" fontAlgn="base">
              <a:spcBef>
                <a:spcPct val="0"/>
              </a:spcBef>
              <a:spcAft>
                <a:spcPts val="525"/>
              </a:spcAft>
              <a:buFont typeface="Wingdings" panose="05000000000000000000" pitchFamily="2" charset="2"/>
              <a:buChar char="§"/>
            </a:pPr>
            <a:r>
              <a:rPr lang="en-US" altLang="en-US" sz="1500" dirty="0">
                <a:latin typeface="+mj-lt"/>
              </a:rPr>
              <a:t>Stress management</a:t>
            </a:r>
          </a:p>
          <a:p>
            <a:pPr lvl="1" fontAlgn="base">
              <a:spcBef>
                <a:spcPct val="0"/>
              </a:spcBef>
              <a:spcAft>
                <a:spcPts val="525"/>
              </a:spcAft>
              <a:buFont typeface="Wingdings" panose="05000000000000000000" pitchFamily="2" charset="2"/>
              <a:buChar char="§"/>
            </a:pPr>
            <a:r>
              <a:rPr lang="en-US" altLang="en-US" sz="1500" dirty="0">
                <a:latin typeface="+mj-lt"/>
              </a:rPr>
              <a:t>Heart disease/blood pressure</a:t>
            </a:r>
          </a:p>
          <a:p>
            <a:pPr lvl="1" fontAlgn="base">
              <a:spcBef>
                <a:spcPct val="0"/>
              </a:spcBef>
              <a:spcAft>
                <a:spcPts val="525"/>
              </a:spcAft>
              <a:buFont typeface="Wingdings" panose="05000000000000000000" pitchFamily="2" charset="2"/>
              <a:buChar char="§"/>
            </a:pPr>
            <a:r>
              <a:rPr lang="en-US" altLang="en-US" sz="1500" dirty="0">
                <a:latin typeface="+mj-lt"/>
              </a:rPr>
              <a:t>COPD</a:t>
            </a:r>
          </a:p>
          <a:p>
            <a:pPr lvl="1" fontAlgn="base">
              <a:spcBef>
                <a:spcPct val="0"/>
              </a:spcBef>
              <a:spcAft>
                <a:spcPts val="525"/>
              </a:spcAft>
              <a:buFont typeface="Wingdings" panose="05000000000000000000" pitchFamily="2" charset="2"/>
              <a:buChar char="§"/>
            </a:pPr>
            <a:r>
              <a:rPr lang="en-US" altLang="en-US" sz="1500" dirty="0">
                <a:latin typeface="+mj-lt"/>
              </a:rPr>
              <a:t>Asthma</a:t>
            </a:r>
          </a:p>
          <a:p>
            <a:pPr lvl="1" fontAlgn="base">
              <a:spcBef>
                <a:spcPct val="0"/>
              </a:spcBef>
              <a:spcAft>
                <a:spcPts val="525"/>
              </a:spcAft>
              <a:buFont typeface="Wingdings" panose="05000000000000000000" pitchFamily="2" charset="2"/>
              <a:buChar char="§"/>
            </a:pPr>
            <a:r>
              <a:rPr lang="en-US" altLang="en-US" sz="1500" dirty="0">
                <a:latin typeface="+mj-lt"/>
              </a:rPr>
              <a:t>Baby care</a:t>
            </a:r>
          </a:p>
          <a:p>
            <a:pPr marL="0" lvl="0" indent="0" defTabSz="914400" eaLnBrk="0" fontAlgn="base" hangingPunct="0">
              <a:lnSpc>
                <a:spcPct val="100000"/>
              </a:lnSpc>
              <a:spcBef>
                <a:spcPct val="0"/>
              </a:spcBef>
              <a:spcAft>
                <a:spcPct val="0"/>
              </a:spcAft>
              <a:buClrTx/>
              <a:buNone/>
            </a:pPr>
            <a:endParaRPr lang="en-US" altLang="en-US" sz="1500" dirty="0">
              <a:latin typeface="+mj-lt"/>
              <a:ea typeface="MS PGothic" panose="020B0600070205080204" pitchFamily="34" charset="-128"/>
            </a:endParaRPr>
          </a:p>
          <a:p>
            <a:pPr marL="0" lvl="0" indent="0" defTabSz="914400" eaLnBrk="0" fontAlgn="base" hangingPunct="0">
              <a:lnSpc>
                <a:spcPct val="100000"/>
              </a:lnSpc>
              <a:spcBef>
                <a:spcPct val="0"/>
              </a:spcBef>
              <a:spcAft>
                <a:spcPct val="0"/>
              </a:spcAft>
              <a:buClrTx/>
              <a:buNone/>
            </a:pPr>
            <a:r>
              <a:rPr lang="en-US" altLang="en-US" sz="1500" dirty="0">
                <a:latin typeface="+mj-lt"/>
                <a:ea typeface="MS PGothic" panose="020B0600070205080204" pitchFamily="34" charset="-128"/>
              </a:rPr>
              <a:t>Health Education is provided through virtual classroom settings.</a:t>
            </a:r>
          </a:p>
        </p:txBody>
      </p:sp>
    </p:spTree>
    <p:extLst>
      <p:ext uri="{BB962C8B-B14F-4D97-AF65-F5344CB8AC3E}">
        <p14:creationId xmlns:p14="http://schemas.microsoft.com/office/powerpoint/2010/main" val="298464988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4495381-0249-410F-8F29-75C789CAB9BD}" vid="{78F7CABA-4AFC-4CB9-9A23-EC68DA862D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2F2889E-6814-4E2B-B159-75793D6BC008}">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C5BBD435139A42AC0B149EDF8C992F" ma:contentTypeVersion="16" ma:contentTypeDescription="Create a new document." ma:contentTypeScope="" ma:versionID="14b5c292402aaef5afaf40431fff40d1">
  <xsd:schema xmlns:xsd="http://www.w3.org/2001/XMLSchema" xmlns:xs="http://www.w3.org/2001/XMLSchema" xmlns:p="http://schemas.microsoft.com/office/2006/metadata/properties" xmlns:ns3="4b0d8b2a-3a3c-44f1-9609-7367b71deb93" xmlns:ns4="a1dc0ee4-5442-40a5-b653-7fa51196cf3f" targetNamespace="http://schemas.microsoft.com/office/2006/metadata/properties" ma:root="true" ma:fieldsID="67ef4c2dea3b6cac722047db25c6942d" ns3:_="" ns4:_="">
    <xsd:import namespace="4b0d8b2a-3a3c-44f1-9609-7367b71deb93"/>
    <xsd:import namespace="a1dc0ee4-5442-40a5-b653-7fa51196cf3f"/>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ServiceLocation" minOccurs="0"/>
                <xsd:element ref="ns3:MediaServiceSystemTag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d8b2a-3a3c-44f1-9609-7367b71deb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dc0ee4-5442-40a5-b653-7fa51196cf3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b0d8b2a-3a3c-44f1-9609-7367b71deb93" xsi:nil="true"/>
  </documentManagement>
</p:properties>
</file>

<file path=customXml/itemProps1.xml><?xml version="1.0" encoding="utf-8"?>
<ds:datastoreItem xmlns:ds="http://schemas.openxmlformats.org/officeDocument/2006/customXml" ds:itemID="{441BB3C7-5BA4-4D80-9D02-AA81AB7FD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d8b2a-3a3c-44f1-9609-7367b71deb93"/>
    <ds:schemaRef ds:uri="a1dc0ee4-5442-40a5-b653-7fa51196cf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1D130E-C2B1-49F5-BB4D-DD67448BF48C}">
  <ds:schemaRefs>
    <ds:schemaRef ds:uri="http://schemas.microsoft.com/sharepoint/v3/contenttype/forms"/>
  </ds:schemaRefs>
</ds:datastoreItem>
</file>

<file path=customXml/itemProps3.xml><?xml version="1.0" encoding="utf-8"?>
<ds:datastoreItem xmlns:ds="http://schemas.openxmlformats.org/officeDocument/2006/customXml" ds:itemID="{7E26194F-9F87-44E1-BCCB-442155E6DC89}">
  <ds:schemaRefs>
    <ds:schemaRef ds:uri="http://www.w3.org/XML/1998/namespace"/>
    <ds:schemaRef ds:uri="http://schemas.openxmlformats.org/package/2006/metadata/core-properties"/>
    <ds:schemaRef ds:uri="http://schemas.microsoft.com/office/2006/documentManagement/types"/>
    <ds:schemaRef ds:uri="a1dc0ee4-5442-40a5-b653-7fa51196cf3f"/>
    <ds:schemaRef ds:uri="http://schemas.microsoft.com/office/2006/metadata/properties"/>
    <ds:schemaRef ds:uri="http://schemas.microsoft.com/office/infopath/2007/PartnerControls"/>
    <ds:schemaRef ds:uri="http://purl.org/dc/elements/1.1/"/>
    <ds:schemaRef ds:uri="http://purl.org/dc/dcmitype/"/>
    <ds:schemaRef ds:uri="4b0d8b2a-3a3c-44f1-9609-7367b71deb93"/>
    <ds:schemaRef ds:uri="http://purl.org/dc/terms/"/>
  </ds:schemaRefs>
</ds:datastoreItem>
</file>

<file path=docProps/app.xml><?xml version="1.0" encoding="utf-8"?>
<Properties xmlns="http://schemas.openxmlformats.org/officeDocument/2006/extended-properties" xmlns:vt="http://schemas.openxmlformats.org/officeDocument/2006/docPropsVTypes">
  <Template>JHHP PPT_EHP</Template>
  <TotalTime>997</TotalTime>
  <Words>2635</Words>
  <Application>Microsoft Office PowerPoint</Application>
  <PresentationFormat>Custom</PresentationFormat>
  <Paragraphs>383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 MT</vt:lpstr>
      <vt:lpstr>Wingdings</vt:lpstr>
      <vt:lpstr>Office Theme</vt:lpstr>
      <vt:lpstr>Overview of EHP Plan Options</vt:lpstr>
      <vt:lpstr>Member Benefits</vt:lpstr>
      <vt:lpstr>Member Benefits</vt:lpstr>
      <vt:lpstr>Member Benefits</vt:lpstr>
      <vt:lpstr>Member Benefits</vt:lpstr>
      <vt:lpstr>Member Benefits</vt:lpstr>
      <vt:lpstr>Care Management</vt:lpstr>
      <vt:lpstr>Care Management</vt:lpstr>
      <vt:lpstr>Health Education</vt:lpstr>
      <vt:lpstr>Member Tools and Resources</vt:lpstr>
      <vt:lpstr>Benefits Overview</vt:lpstr>
      <vt:lpstr>Benefits Overview</vt:lpstr>
      <vt:lpstr>Benefits Overview</vt:lpstr>
      <vt:lpstr>Benefits Overview</vt:lpstr>
      <vt:lpstr>Detailed Plan Breakdowns</vt:lpstr>
      <vt:lpstr>Thank You</vt:lpstr>
    </vt:vector>
  </TitlesOfParts>
  <Company>Johns Hopkins HealthCare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EHP Plan Options</dc:title>
  <dc:creator>Moody, Kristopher</dc:creator>
  <cp:lastModifiedBy>Moody, Kristopher</cp:lastModifiedBy>
  <cp:revision>36</cp:revision>
  <dcterms:created xsi:type="dcterms:W3CDTF">2023-09-26T18:57:22Z</dcterms:created>
  <dcterms:modified xsi:type="dcterms:W3CDTF">2024-09-27T12:21:38Z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0x01010012C5BBD435139A42AC0B149EDF8C992F</vt:lpwstr>
  </property>
</Properties>
</file>